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2" r:id="rId1"/>
  </p:sldMasterIdLst>
  <p:notesMasterIdLst>
    <p:notesMasterId r:id="rId38"/>
  </p:notesMasterIdLst>
  <p:sldIdLst>
    <p:sldId id="256" r:id="rId2"/>
    <p:sldId id="257" r:id="rId3"/>
    <p:sldId id="259" r:id="rId4"/>
    <p:sldId id="260" r:id="rId5"/>
    <p:sldId id="261" r:id="rId6"/>
    <p:sldId id="262" r:id="rId7"/>
    <p:sldId id="287" r:id="rId8"/>
    <p:sldId id="288" r:id="rId9"/>
    <p:sldId id="267" r:id="rId10"/>
    <p:sldId id="268" r:id="rId11"/>
    <p:sldId id="285" r:id="rId12"/>
    <p:sldId id="286" r:id="rId13"/>
    <p:sldId id="289" r:id="rId14"/>
    <p:sldId id="273" r:id="rId15"/>
    <p:sldId id="292" r:id="rId16"/>
    <p:sldId id="293" r:id="rId17"/>
    <p:sldId id="270" r:id="rId18"/>
    <p:sldId id="294" r:id="rId19"/>
    <p:sldId id="295" r:id="rId20"/>
    <p:sldId id="271" r:id="rId21"/>
    <p:sldId id="272" r:id="rId22"/>
    <p:sldId id="296" r:id="rId23"/>
    <p:sldId id="298" r:id="rId24"/>
    <p:sldId id="299" r:id="rId25"/>
    <p:sldId id="300" r:id="rId26"/>
    <p:sldId id="297" r:id="rId27"/>
    <p:sldId id="265" r:id="rId28"/>
    <p:sldId id="276" r:id="rId29"/>
    <p:sldId id="274" r:id="rId30"/>
    <p:sldId id="275" r:id="rId31"/>
    <p:sldId id="277" r:id="rId32"/>
    <p:sldId id="278" r:id="rId33"/>
    <p:sldId id="279" r:id="rId34"/>
    <p:sldId id="280" r:id="rId35"/>
    <p:sldId id="281" r:id="rId36"/>
    <p:sldId id="301"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31"/>
    <p:restoredTop sz="94690"/>
  </p:normalViewPr>
  <p:slideViewPr>
    <p:cSldViewPr snapToGrid="0">
      <p:cViewPr varScale="1">
        <p:scale>
          <a:sx n="111" d="100"/>
          <a:sy n="111" d="100"/>
        </p:scale>
        <p:origin x="736"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B84BE5F-7EA5-6E45-852C-1A02A0390386}" type="datetimeFigureOut">
              <a:rPr lang="en-US" smtClean="0"/>
              <a:t>1/21/25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AADE7DB-A1DE-1C45-B131-B4D14D2005FE}" type="slidenum">
              <a:rPr lang="en-US" smtClean="0"/>
              <a:t>‹#›</a:t>
            </a:fld>
            <a:endParaRPr lang="en-US"/>
          </a:p>
        </p:txBody>
      </p:sp>
    </p:spTree>
    <p:extLst>
      <p:ext uri="{BB962C8B-B14F-4D97-AF65-F5344CB8AC3E}">
        <p14:creationId xmlns:p14="http://schemas.microsoft.com/office/powerpoint/2010/main" val="13105345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6" name="Google Shape;186;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AADE7DB-A1DE-1C45-B131-B4D14D2005FE}" type="slidenum">
              <a:rPr lang="en-US" smtClean="0"/>
              <a:t>17</a:t>
            </a:fld>
            <a:endParaRPr lang="en-US"/>
          </a:p>
        </p:txBody>
      </p:sp>
    </p:spTree>
    <p:extLst>
      <p:ext uri="{BB962C8B-B14F-4D97-AF65-F5344CB8AC3E}">
        <p14:creationId xmlns:p14="http://schemas.microsoft.com/office/powerpoint/2010/main" val="24600095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1/21/25</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972358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7D5506EE-1026-4F35-9ACC-BD05BE0F9B36}"/>
              </a:ext>
            </a:extLst>
          </p:cNvPr>
          <p:cNvSpPr>
            <a:spLocks noGrp="1"/>
          </p:cNvSpPr>
          <p:nvPr>
            <p:ph type="dt" sz="half" idx="10"/>
          </p:nvPr>
        </p:nvSpPr>
        <p:spPr/>
        <p:txBody>
          <a:bodyPr/>
          <a:lstStyle/>
          <a:p>
            <a:fld id="{B612A279-0833-481D-8C56-F67FD0AC6C50}" type="datetime1">
              <a:rPr lang="en-US" smtClean="0"/>
              <a:t>1/21/25</a:t>
            </a:fld>
            <a:endParaRPr lang="en-US" dirty="0"/>
          </a:p>
        </p:txBody>
      </p:sp>
      <p:sp>
        <p:nvSpPr>
          <p:cNvPr id="8" name="Footer Placeholder 7">
            <a:extLst>
              <a:ext uri="{FF2B5EF4-FFF2-40B4-BE49-F238E27FC236}">
                <a16:creationId xmlns:a16="http://schemas.microsoft.com/office/drawing/2014/main" id="{B7696E5F-8D95-4450-AE52-5438E6EDE2B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8819747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AF33D6B0-F070-45C4-A472-19F432BE3932}"/>
              </a:ext>
            </a:extLst>
          </p:cNvPr>
          <p:cNvSpPr>
            <a:spLocks noGrp="1"/>
          </p:cNvSpPr>
          <p:nvPr>
            <p:ph type="dt" sz="half" idx="10"/>
          </p:nvPr>
        </p:nvSpPr>
        <p:spPr/>
        <p:txBody>
          <a:bodyPr/>
          <a:lstStyle/>
          <a:p>
            <a:fld id="{6587DA83-5663-4C9C-B9AA-0B40A3DAFF81}" type="datetime1">
              <a:rPr lang="en-US" smtClean="0"/>
              <a:t>1/21/25</a:t>
            </a:fld>
            <a:endParaRPr lang="en-US" dirty="0"/>
          </a:p>
        </p:txBody>
      </p:sp>
      <p:sp>
        <p:nvSpPr>
          <p:cNvPr id="8" name="Footer Placeholder 7">
            <a:extLst>
              <a:ext uri="{FF2B5EF4-FFF2-40B4-BE49-F238E27FC236}">
                <a16:creationId xmlns:a16="http://schemas.microsoft.com/office/drawing/2014/main" id="{9975399F-DAB2-410D-967F-ED17E6F796E7}"/>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575516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1/21/25</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175297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1/21/25</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241377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1/21/25</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529907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1/21/25</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188478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1/21/25</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912266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1/21/25</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561908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1/21/25</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6974442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1/21/25</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6634923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1/21/25</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79673434"/>
      </p:ext>
    </p:extLst>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11" r:id="rId6"/>
    <p:sldLayoutId id="2147483706" r:id="rId7"/>
    <p:sldLayoutId id="2147483707" r:id="rId8"/>
    <p:sldLayoutId id="2147483708" r:id="rId9"/>
    <p:sldLayoutId id="2147483710" r:id="rId10"/>
    <p:sldLayoutId id="2147483709" r:id="rId11"/>
  </p:sldLayoutIdLst>
  <p:hf sldNum="0" hdr="0" ftr="0" dt="0"/>
  <p:txStyles>
    <p:titleStyle>
      <a:lvl1pPr algn="l" defTabSz="914400" rtl="0" eaLnBrk="1" latinLnBrk="0" hangingPunct="1">
        <a:lnSpc>
          <a:spcPct val="90000"/>
        </a:lnSpc>
        <a:spcBef>
          <a:spcPct val="0"/>
        </a:spcBef>
        <a:buNone/>
        <a:defRPr sz="44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20000"/>
        </a:lnSpc>
        <a:spcBef>
          <a:spcPts val="1200"/>
        </a:spcBef>
        <a:spcAft>
          <a:spcPts val="200"/>
        </a:spcAft>
        <a:buClr>
          <a:schemeClr val="accent1"/>
        </a:buClr>
        <a:buSzPct val="100000"/>
        <a:buFont typeface="Calibri" panose="020F0502020204030204" pitchFamily="34" charset="0"/>
        <a:buChar char=" "/>
        <a:defRPr sz="18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20000"/>
        </a:lnSpc>
        <a:spcBef>
          <a:spcPts val="200"/>
        </a:spcBef>
        <a:spcAft>
          <a:spcPts val="400"/>
        </a:spcAft>
        <a:buClrTx/>
        <a:buFont typeface="Calibri" pitchFamily="34" charset="0"/>
        <a:buChar char="◦"/>
        <a:defRPr sz="16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20000"/>
        </a:lnSpc>
        <a:spcBef>
          <a:spcPts val="200"/>
        </a:spcBef>
        <a:spcAft>
          <a:spcPts val="400"/>
        </a:spcAft>
        <a:buClrTx/>
        <a:buFont typeface="Calibri" pitchFamily="34" charset="0"/>
        <a:buChar char="◦"/>
        <a:defRPr sz="12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20000"/>
        </a:lnSpc>
        <a:spcBef>
          <a:spcPts val="200"/>
        </a:spcBef>
        <a:spcAft>
          <a:spcPts val="400"/>
        </a:spcAft>
        <a:buClrTx/>
        <a:buFont typeface="Calibri" pitchFamily="34" charset="0"/>
        <a:buChar char="◦"/>
        <a:defRPr sz="12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20000"/>
        </a:lnSpc>
        <a:spcBef>
          <a:spcPts val="200"/>
        </a:spcBef>
        <a:spcAft>
          <a:spcPts val="400"/>
        </a:spcAft>
        <a:buClrTx/>
        <a:buFont typeface="Calibri" pitchFamily="34" charset="0"/>
        <a:buChar char="◦"/>
        <a:defRPr sz="12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hyperlink" Target="https://www.foxnews.com/category/person/donald-trump"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9286AD2-18A9-4868-A4E3-7A2097A208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1"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093F3B9-47A9-E5B0-5BC0-3D9F4F57DDE3}"/>
              </a:ext>
            </a:extLst>
          </p:cNvPr>
          <p:cNvSpPr>
            <a:spLocks noGrp="1"/>
          </p:cNvSpPr>
          <p:nvPr>
            <p:ph type="ctrTitle"/>
          </p:nvPr>
        </p:nvSpPr>
        <p:spPr>
          <a:xfrm>
            <a:off x="5286999" y="1163763"/>
            <a:ext cx="6253317" cy="3686015"/>
          </a:xfrm>
        </p:spPr>
        <p:txBody>
          <a:bodyPr>
            <a:normAutofit/>
          </a:bodyPr>
          <a:lstStyle/>
          <a:p>
            <a:r>
              <a:rPr lang="en-US" sz="6200" dirty="0"/>
              <a:t>Exploring Political Polarization through Reddit</a:t>
            </a:r>
            <a:br>
              <a:rPr lang="en-US" sz="6200" dirty="0"/>
            </a:br>
            <a:endParaRPr lang="en-US" sz="6200" dirty="0"/>
          </a:p>
        </p:txBody>
      </p:sp>
      <p:sp>
        <p:nvSpPr>
          <p:cNvPr id="3" name="Subtitle 2">
            <a:extLst>
              <a:ext uri="{FF2B5EF4-FFF2-40B4-BE49-F238E27FC236}">
                <a16:creationId xmlns:a16="http://schemas.microsoft.com/office/drawing/2014/main" id="{DC95B495-9E35-11A1-1755-1D7BD4FFBF73}"/>
              </a:ext>
            </a:extLst>
          </p:cNvPr>
          <p:cNvSpPr>
            <a:spLocks noGrp="1"/>
          </p:cNvSpPr>
          <p:nvPr>
            <p:ph type="subTitle" idx="1"/>
          </p:nvPr>
        </p:nvSpPr>
        <p:spPr>
          <a:xfrm>
            <a:off x="5289753" y="4672739"/>
            <a:ext cx="6666720" cy="1021498"/>
          </a:xfrm>
        </p:spPr>
        <p:txBody>
          <a:bodyPr>
            <a:normAutofit/>
          </a:bodyPr>
          <a:lstStyle/>
          <a:p>
            <a:r>
              <a:rPr lang="en-US" dirty="0">
                <a:solidFill>
                  <a:schemeClr val="tx1">
                    <a:lumMod val="85000"/>
                    <a:lumOff val="15000"/>
                  </a:schemeClr>
                </a:solidFill>
              </a:rPr>
              <a:t>LSE Data Science Society Team 3</a:t>
            </a:r>
          </a:p>
          <a:p>
            <a:endParaRPr lang="en-US" dirty="0">
              <a:solidFill>
                <a:schemeClr val="tx1">
                  <a:lumMod val="85000"/>
                  <a:lumOff val="15000"/>
                </a:schemeClr>
              </a:solidFill>
            </a:endParaRPr>
          </a:p>
        </p:txBody>
      </p:sp>
      <p:pic>
        <p:nvPicPr>
          <p:cNvPr id="4" name="Picture 3">
            <a:extLst>
              <a:ext uri="{FF2B5EF4-FFF2-40B4-BE49-F238E27FC236}">
                <a16:creationId xmlns:a16="http://schemas.microsoft.com/office/drawing/2014/main" id="{DD5F6640-6F3E-AB3A-6C33-989F78F7A200}"/>
              </a:ext>
            </a:extLst>
          </p:cNvPr>
          <p:cNvPicPr>
            <a:picLocks noChangeAspect="1"/>
          </p:cNvPicPr>
          <p:nvPr/>
        </p:nvPicPr>
        <p:blipFill>
          <a:blip r:embed="rId2"/>
          <a:srcRect l="11396" r="48050"/>
          <a:stretch/>
        </p:blipFill>
        <p:spPr>
          <a:xfrm>
            <a:off x="-1" y="1"/>
            <a:ext cx="4635315" cy="6857999"/>
          </a:xfrm>
          <a:prstGeom prst="rect">
            <a:avLst/>
          </a:prstGeom>
        </p:spPr>
      </p:pic>
      <p:cxnSp>
        <p:nvCxnSpPr>
          <p:cNvPr id="11" name="Straight Connector 10">
            <a:extLst>
              <a:ext uri="{FF2B5EF4-FFF2-40B4-BE49-F238E27FC236}">
                <a16:creationId xmlns:a16="http://schemas.microsoft.com/office/drawing/2014/main" id="{E7A7CD63-7EC3-44F3-95D0-595C4019FF2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27754" y="4498925"/>
            <a:ext cx="563610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03107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9D5EA1-80B3-2C65-B8C1-FD24BA37D8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F293CF0-A5AF-E644-2D19-1B2608CABC01}"/>
              </a:ext>
            </a:extLst>
          </p:cNvPr>
          <p:cNvSpPr>
            <a:spLocks noGrp="1"/>
          </p:cNvSpPr>
          <p:nvPr>
            <p:ph type="title"/>
          </p:nvPr>
        </p:nvSpPr>
        <p:spPr/>
        <p:txBody>
          <a:bodyPr/>
          <a:lstStyle/>
          <a:p>
            <a:r>
              <a:rPr lang="en-US" dirty="0"/>
              <a:t>Data Acquisition</a:t>
            </a:r>
          </a:p>
        </p:txBody>
      </p:sp>
      <p:sp>
        <p:nvSpPr>
          <p:cNvPr id="3" name="Content Placeholder 2">
            <a:extLst>
              <a:ext uri="{FF2B5EF4-FFF2-40B4-BE49-F238E27FC236}">
                <a16:creationId xmlns:a16="http://schemas.microsoft.com/office/drawing/2014/main" id="{3F8C8110-D6DE-3828-7E42-982E365EDC92}"/>
              </a:ext>
            </a:extLst>
          </p:cNvPr>
          <p:cNvSpPr>
            <a:spLocks noGrp="1"/>
          </p:cNvSpPr>
          <p:nvPr>
            <p:ph idx="1"/>
          </p:nvPr>
        </p:nvSpPr>
        <p:spPr/>
        <p:txBody>
          <a:bodyPr>
            <a:normAutofit fontScale="85000" lnSpcReduction="20000"/>
          </a:bodyPr>
          <a:lstStyle/>
          <a:p>
            <a:r>
              <a:rPr lang="en-GB" sz="2400" b="1" dirty="0"/>
              <a:t>Time Window</a:t>
            </a:r>
            <a:r>
              <a:rPr lang="en-GB" sz="2400" dirty="0"/>
              <a:t>:</a:t>
            </a:r>
          </a:p>
          <a:p>
            <a:pPr>
              <a:buFont typeface="Arial" panose="020B0604020202020204" pitchFamily="34" charset="0"/>
              <a:buChar char="•"/>
            </a:pPr>
            <a:r>
              <a:rPr lang="en-GB" dirty="0"/>
              <a:t>The year 2024 was chosen as the focus due to the significant event of the U.S. presidential election, but also PRAW only allows recent data.</a:t>
            </a:r>
          </a:p>
          <a:p>
            <a:r>
              <a:rPr lang="en-GB" sz="2400" b="1" dirty="0"/>
              <a:t>Data Source</a:t>
            </a:r>
            <a:r>
              <a:rPr lang="en-GB" sz="2400" dirty="0"/>
              <a:t>:</a:t>
            </a:r>
          </a:p>
          <a:p>
            <a:pPr>
              <a:buFont typeface="Arial" panose="020B0604020202020204" pitchFamily="34" charset="0"/>
              <a:buChar char="•"/>
            </a:pPr>
            <a:r>
              <a:rPr lang="en-GB" dirty="0"/>
              <a:t>Data was collected from the </a:t>
            </a:r>
            <a:r>
              <a:rPr lang="en-GB" i="1" dirty="0"/>
              <a:t>'democrats'</a:t>
            </a:r>
            <a:r>
              <a:rPr lang="en-GB" dirty="0"/>
              <a:t> and </a:t>
            </a:r>
            <a:r>
              <a:rPr lang="en-GB" i="1" dirty="0"/>
              <a:t>'republicans'</a:t>
            </a:r>
            <a:r>
              <a:rPr lang="en-GB" dirty="0"/>
              <a:t> subreddits, two of the most active political communities on Reddit, known for high engagement in terms of upvotes and posts.</a:t>
            </a:r>
          </a:p>
          <a:p>
            <a:r>
              <a:rPr lang="en-GB" sz="2200" b="1" dirty="0"/>
              <a:t>Data Collection Method</a:t>
            </a:r>
            <a:r>
              <a:rPr lang="en-GB" sz="2200" dirty="0"/>
              <a:t>:</a:t>
            </a:r>
          </a:p>
          <a:p>
            <a:pPr>
              <a:buFont typeface="Arial" panose="020B0604020202020204" pitchFamily="34" charset="0"/>
              <a:buChar char="•"/>
            </a:pPr>
            <a:r>
              <a:rPr lang="en-GB" dirty="0"/>
              <a:t>Utilized the Python package </a:t>
            </a:r>
            <a:r>
              <a:rPr lang="en-GB" b="1" dirty="0"/>
              <a:t>PRAW (Python Reddit API Wrapper)</a:t>
            </a:r>
            <a:r>
              <a:rPr lang="en-GB" dirty="0"/>
              <a:t> to fetch data programmatically.</a:t>
            </a:r>
          </a:p>
          <a:p>
            <a:pPr>
              <a:buFont typeface="Arial" panose="020B0604020202020204" pitchFamily="34" charset="0"/>
              <a:buChar char="•"/>
            </a:pPr>
            <a:r>
              <a:rPr lang="en-GB" dirty="0"/>
              <a:t>Retrieved </a:t>
            </a:r>
            <a:r>
              <a:rPr lang="en-GB" b="1" dirty="0"/>
              <a:t>1000 posts from each subreddit</a:t>
            </a:r>
            <a:r>
              <a:rPr lang="en-GB" dirty="0"/>
              <a:t>, focusing on the "hot" posts, ranked by the number of upvotes and comments.</a:t>
            </a:r>
          </a:p>
        </p:txBody>
      </p:sp>
    </p:spTree>
    <p:extLst>
      <p:ext uri="{BB962C8B-B14F-4D97-AF65-F5344CB8AC3E}">
        <p14:creationId xmlns:p14="http://schemas.microsoft.com/office/powerpoint/2010/main" val="22481391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12E8CD4E-6381-4807-AA5B-CE0024A8BE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8445F8-F032-43C9-8D0F-A5155F5252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59"/>
            <a:ext cx="5538555" cy="288702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screenshot of a phone&#10;&#10;AI-generated content may be incorrect.">
            <a:extLst>
              <a:ext uri="{FF2B5EF4-FFF2-40B4-BE49-F238E27FC236}">
                <a16:creationId xmlns:a16="http://schemas.microsoft.com/office/drawing/2014/main" id="{4575D3CE-980B-9307-ED61-9F1C5FF74AB9}"/>
              </a:ext>
            </a:extLst>
          </p:cNvPr>
          <p:cNvPicPr>
            <a:picLocks noChangeAspect="1"/>
          </p:cNvPicPr>
          <p:nvPr/>
        </p:nvPicPr>
        <p:blipFill>
          <a:blip r:embed="rId2"/>
          <a:srcRect l="-460" t="64065"/>
          <a:stretch/>
        </p:blipFill>
        <p:spPr>
          <a:xfrm>
            <a:off x="641179" y="916613"/>
            <a:ext cx="5212080" cy="2015553"/>
          </a:xfrm>
          <a:prstGeom prst="rect">
            <a:avLst/>
          </a:prstGeom>
        </p:spPr>
      </p:pic>
      <p:sp>
        <p:nvSpPr>
          <p:cNvPr id="18" name="Rectangle 17">
            <a:extLst>
              <a:ext uri="{FF2B5EF4-FFF2-40B4-BE49-F238E27FC236}">
                <a16:creationId xmlns:a16="http://schemas.microsoft.com/office/drawing/2014/main" id="{36A325B5-56A3-425A-B9A3-0CEB7CA1BB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76432" y="480060"/>
            <a:ext cx="5538555" cy="288702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screenshot of a phone&#10;&#10;AI-generated content may be incorrect.">
            <a:extLst>
              <a:ext uri="{FF2B5EF4-FFF2-40B4-BE49-F238E27FC236}">
                <a16:creationId xmlns:a16="http://schemas.microsoft.com/office/drawing/2014/main" id="{78E31616-AA83-8ED1-7F51-DEFA0A62AF83}"/>
              </a:ext>
            </a:extLst>
          </p:cNvPr>
          <p:cNvPicPr>
            <a:picLocks noChangeAspect="1"/>
          </p:cNvPicPr>
          <p:nvPr/>
        </p:nvPicPr>
        <p:blipFill>
          <a:blip r:embed="rId3"/>
          <a:stretch>
            <a:fillRect/>
          </a:stretch>
        </p:blipFill>
        <p:spPr>
          <a:xfrm>
            <a:off x="6820962" y="644229"/>
            <a:ext cx="4249493" cy="2560320"/>
          </a:xfrm>
          <a:prstGeom prst="rect">
            <a:avLst/>
          </a:prstGeom>
        </p:spPr>
      </p:pic>
      <p:sp>
        <p:nvSpPr>
          <p:cNvPr id="20" name="Rectangle 19">
            <a:extLst>
              <a:ext uri="{FF2B5EF4-FFF2-40B4-BE49-F238E27FC236}">
                <a16:creationId xmlns:a16="http://schemas.microsoft.com/office/drawing/2014/main" id="{B80DE958-9D45-4CAD-BF1F-FA2ED970B7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3" y="3527956"/>
            <a:ext cx="5538554" cy="284998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blue and white logo&#10;&#10;AI-generated content may be incorrect.">
            <a:extLst>
              <a:ext uri="{FF2B5EF4-FFF2-40B4-BE49-F238E27FC236}">
                <a16:creationId xmlns:a16="http://schemas.microsoft.com/office/drawing/2014/main" id="{A388EE1A-DC61-3C1B-2D3A-378682BF6137}"/>
              </a:ext>
            </a:extLst>
          </p:cNvPr>
          <p:cNvPicPr>
            <a:picLocks noChangeAspect="1"/>
          </p:cNvPicPr>
          <p:nvPr/>
        </p:nvPicPr>
        <p:blipFill>
          <a:blip r:embed="rId4"/>
          <a:stretch>
            <a:fillRect/>
          </a:stretch>
        </p:blipFill>
        <p:spPr>
          <a:xfrm>
            <a:off x="641179" y="3806499"/>
            <a:ext cx="5212080" cy="2254223"/>
          </a:xfrm>
          <a:prstGeom prst="rect">
            <a:avLst/>
          </a:prstGeom>
        </p:spPr>
      </p:pic>
      <p:sp>
        <p:nvSpPr>
          <p:cNvPr id="22" name="Rectangle 21">
            <a:extLst>
              <a:ext uri="{FF2B5EF4-FFF2-40B4-BE49-F238E27FC236}">
                <a16:creationId xmlns:a16="http://schemas.microsoft.com/office/drawing/2014/main" id="{BB93B4BF-AD35-4E52-8131-161C5FB9CD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76432" y="3527956"/>
            <a:ext cx="5538555" cy="284998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close up of a flag&#10;&#10;AI-generated content may be incorrect.">
            <a:extLst>
              <a:ext uri="{FF2B5EF4-FFF2-40B4-BE49-F238E27FC236}">
                <a16:creationId xmlns:a16="http://schemas.microsoft.com/office/drawing/2014/main" id="{6C74FE99-B32C-0232-4438-441238D4FE3E}"/>
              </a:ext>
            </a:extLst>
          </p:cNvPr>
          <p:cNvPicPr>
            <a:picLocks noChangeAspect="1"/>
          </p:cNvPicPr>
          <p:nvPr/>
        </p:nvPicPr>
        <p:blipFill>
          <a:blip r:embed="rId5"/>
          <a:stretch>
            <a:fillRect/>
          </a:stretch>
        </p:blipFill>
        <p:spPr>
          <a:xfrm>
            <a:off x="6339669" y="3910532"/>
            <a:ext cx="5212080" cy="2084831"/>
          </a:xfrm>
          <a:prstGeom prst="rect">
            <a:avLst/>
          </a:prstGeom>
        </p:spPr>
      </p:pic>
    </p:spTree>
    <p:extLst>
      <p:ext uri="{BB962C8B-B14F-4D97-AF65-F5344CB8AC3E}">
        <p14:creationId xmlns:p14="http://schemas.microsoft.com/office/powerpoint/2010/main" val="1296952012"/>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15E4DC-C3DF-36E1-13D5-DAF1151F4CE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C567C98-8226-A46A-850E-68D3A8778F43}"/>
              </a:ext>
            </a:extLst>
          </p:cNvPr>
          <p:cNvSpPr>
            <a:spLocks noGrp="1"/>
          </p:cNvSpPr>
          <p:nvPr>
            <p:ph type="title"/>
          </p:nvPr>
        </p:nvSpPr>
        <p:spPr/>
        <p:txBody>
          <a:bodyPr/>
          <a:lstStyle/>
          <a:p>
            <a:r>
              <a:rPr lang="en-US" dirty="0"/>
              <a:t>Metadata</a:t>
            </a:r>
          </a:p>
        </p:txBody>
      </p:sp>
      <p:sp>
        <p:nvSpPr>
          <p:cNvPr id="3" name="Content Placeholder 2">
            <a:extLst>
              <a:ext uri="{FF2B5EF4-FFF2-40B4-BE49-F238E27FC236}">
                <a16:creationId xmlns:a16="http://schemas.microsoft.com/office/drawing/2014/main" id="{3D7DA23E-03A2-5F01-07A4-782652CAF4E3}"/>
              </a:ext>
            </a:extLst>
          </p:cNvPr>
          <p:cNvSpPr>
            <a:spLocks noGrp="1"/>
          </p:cNvSpPr>
          <p:nvPr>
            <p:ph idx="1"/>
          </p:nvPr>
        </p:nvSpPr>
        <p:spPr/>
        <p:txBody>
          <a:bodyPr>
            <a:normAutofit/>
          </a:bodyPr>
          <a:lstStyle/>
          <a:p>
            <a:pPr marL="0" indent="0">
              <a:buNone/>
            </a:pPr>
            <a:r>
              <a:rPr lang="en-GB" dirty="0"/>
              <a:t> Each post includes the following metadata:</a:t>
            </a:r>
          </a:p>
          <a:p>
            <a:pPr marL="742950" lvl="1" indent="-285750">
              <a:buFont typeface="Arial" panose="020B0604020202020204" pitchFamily="34" charset="0"/>
              <a:buChar char="•"/>
            </a:pPr>
            <a:r>
              <a:rPr lang="en-GB" b="1" dirty="0"/>
              <a:t>Title</a:t>
            </a:r>
            <a:r>
              <a:rPr lang="en-GB" dirty="0"/>
              <a:t>: The title of the post.</a:t>
            </a:r>
          </a:p>
          <a:p>
            <a:pPr marL="742950" lvl="1" indent="-285750">
              <a:buFont typeface="Arial" panose="020B0604020202020204" pitchFamily="34" charset="0"/>
              <a:buChar char="•"/>
            </a:pPr>
            <a:r>
              <a:rPr lang="en-GB" b="1" dirty="0"/>
              <a:t>Score</a:t>
            </a:r>
            <a:r>
              <a:rPr lang="en-GB" dirty="0"/>
              <a:t>: The total upvotes received.</a:t>
            </a:r>
          </a:p>
          <a:p>
            <a:pPr marL="742950" lvl="1" indent="-285750">
              <a:buFont typeface="Arial" panose="020B0604020202020204" pitchFamily="34" charset="0"/>
              <a:buChar char="•"/>
            </a:pPr>
            <a:r>
              <a:rPr lang="en-GB" b="1" dirty="0"/>
              <a:t>ID</a:t>
            </a:r>
            <a:r>
              <a:rPr lang="en-GB" dirty="0"/>
              <a:t>: The unique identifier for the post.</a:t>
            </a:r>
          </a:p>
          <a:p>
            <a:pPr marL="742950" lvl="1" indent="-285750">
              <a:buFont typeface="Arial" panose="020B0604020202020204" pitchFamily="34" charset="0"/>
              <a:buChar char="•"/>
            </a:pPr>
            <a:r>
              <a:rPr lang="en-GB" b="1" dirty="0"/>
              <a:t>URL</a:t>
            </a:r>
            <a:r>
              <a:rPr lang="en-GB" dirty="0"/>
              <a:t>: A URL for link or image in the post.</a:t>
            </a:r>
          </a:p>
          <a:p>
            <a:pPr marL="742950" lvl="1" indent="-285750">
              <a:buFont typeface="Arial" panose="020B0604020202020204" pitchFamily="34" charset="0"/>
              <a:buChar char="•"/>
            </a:pPr>
            <a:r>
              <a:rPr lang="en-GB" b="1" dirty="0"/>
              <a:t>Number of Comments</a:t>
            </a:r>
            <a:r>
              <a:rPr lang="en-GB" dirty="0"/>
              <a:t>: Total comments on the post.</a:t>
            </a:r>
          </a:p>
          <a:p>
            <a:pPr marL="742950" lvl="1" indent="-285750">
              <a:buFont typeface="Arial" panose="020B0604020202020204" pitchFamily="34" charset="0"/>
              <a:buChar char="•"/>
            </a:pPr>
            <a:r>
              <a:rPr lang="en-GB" b="1" dirty="0"/>
              <a:t>Created</a:t>
            </a:r>
            <a:r>
              <a:rPr lang="en-GB" dirty="0"/>
              <a:t>: Timestamp indicating when the post was created.</a:t>
            </a:r>
          </a:p>
          <a:p>
            <a:pPr marL="742950" lvl="1" indent="-285750">
              <a:buFont typeface="Arial" panose="020B0604020202020204" pitchFamily="34" charset="0"/>
              <a:buChar char="•"/>
            </a:pPr>
            <a:r>
              <a:rPr lang="en-GB" b="1" dirty="0"/>
              <a:t>Body</a:t>
            </a:r>
            <a:r>
              <a:rPr lang="en-GB" dirty="0"/>
              <a:t>: The main content of the post (if any).</a:t>
            </a:r>
          </a:p>
        </p:txBody>
      </p:sp>
    </p:spTree>
    <p:extLst>
      <p:ext uri="{BB962C8B-B14F-4D97-AF65-F5344CB8AC3E}">
        <p14:creationId xmlns:p14="http://schemas.microsoft.com/office/powerpoint/2010/main" val="3866896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52BD35A-BC99-4831-A358-06E2CEB966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76E24C1-2968-40DC-A36E-F6B85F0F07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2732" y="521208"/>
            <a:ext cx="11146536" cy="5815584"/>
          </a:xfrm>
          <a:prstGeom prst="rect">
            <a:avLst/>
          </a:prstGeom>
          <a:solidFill>
            <a:srgbClr val="FFFFFF"/>
          </a:solidFill>
          <a:ln w="69850">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screenshot of a computer&#10;&#10;AI-generated content may be incorrect.">
            <a:extLst>
              <a:ext uri="{FF2B5EF4-FFF2-40B4-BE49-F238E27FC236}">
                <a16:creationId xmlns:a16="http://schemas.microsoft.com/office/drawing/2014/main" id="{B51564E6-68E5-9123-7A8D-4F6074497966}"/>
              </a:ext>
            </a:extLst>
          </p:cNvPr>
          <p:cNvPicPr>
            <a:picLocks noChangeAspect="1"/>
          </p:cNvPicPr>
          <p:nvPr/>
        </p:nvPicPr>
        <p:blipFill>
          <a:blip r:embed="rId2"/>
          <a:stretch>
            <a:fillRect/>
          </a:stretch>
        </p:blipFill>
        <p:spPr>
          <a:xfrm>
            <a:off x="943356" y="1177436"/>
            <a:ext cx="10337292" cy="4496722"/>
          </a:xfrm>
          <a:prstGeom prst="rect">
            <a:avLst/>
          </a:prstGeom>
        </p:spPr>
      </p:pic>
    </p:spTree>
    <p:extLst>
      <p:ext uri="{BB962C8B-B14F-4D97-AF65-F5344CB8AC3E}">
        <p14:creationId xmlns:p14="http://schemas.microsoft.com/office/powerpoint/2010/main" val="17450847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4C0E79-7F25-C9CB-D51F-DFDEF18DD2D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3D80E76-8020-C23E-CF7D-9064A511575E}"/>
              </a:ext>
            </a:extLst>
          </p:cNvPr>
          <p:cNvSpPr>
            <a:spLocks noGrp="1"/>
          </p:cNvSpPr>
          <p:nvPr>
            <p:ph type="title"/>
          </p:nvPr>
        </p:nvSpPr>
        <p:spPr/>
        <p:txBody>
          <a:bodyPr/>
          <a:lstStyle/>
          <a:p>
            <a:r>
              <a:rPr lang="en-US" dirty="0"/>
              <a:t>Key Insights 1 : News Sources Analysis</a:t>
            </a:r>
          </a:p>
        </p:txBody>
      </p:sp>
      <p:sp>
        <p:nvSpPr>
          <p:cNvPr id="9" name="Content Placeholder 8">
            <a:extLst>
              <a:ext uri="{FF2B5EF4-FFF2-40B4-BE49-F238E27FC236}">
                <a16:creationId xmlns:a16="http://schemas.microsoft.com/office/drawing/2014/main" id="{65900C28-A0E9-A068-51BD-63525C6585FB}"/>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42386036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014DE1B-FD50-40B1-A8A5-304666E7C6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91B41FE9-4F8F-4675-8668-D3330B371A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C070D32C-1250-1EF0-A2B9-2EC2CDD9454D}"/>
              </a:ext>
            </a:extLst>
          </p:cNvPr>
          <p:cNvPicPr>
            <a:picLocks noChangeAspect="1"/>
          </p:cNvPicPr>
          <p:nvPr/>
        </p:nvPicPr>
        <p:blipFill>
          <a:blip r:embed="rId2"/>
          <a:stretch>
            <a:fillRect/>
          </a:stretch>
        </p:blipFill>
        <p:spPr>
          <a:xfrm>
            <a:off x="798745" y="1903825"/>
            <a:ext cx="5136388" cy="3068991"/>
          </a:xfrm>
          <a:prstGeom prst="rect">
            <a:avLst/>
          </a:prstGeom>
        </p:spPr>
      </p:pic>
      <p:cxnSp>
        <p:nvCxnSpPr>
          <p:cNvPr id="15" name="Straight Connector 14">
            <a:extLst>
              <a:ext uri="{FF2B5EF4-FFF2-40B4-BE49-F238E27FC236}">
                <a16:creationId xmlns:a16="http://schemas.microsoft.com/office/drawing/2014/main" id="{E230929C-760C-4746-B0AE-0D09A78A887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1038225"/>
            <a:ext cx="0" cy="4762500"/>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4" name="Picture 3" descr="A graph of blue rectangular bars&#10;&#10;AI-generated content may be incorrect.">
            <a:extLst>
              <a:ext uri="{FF2B5EF4-FFF2-40B4-BE49-F238E27FC236}">
                <a16:creationId xmlns:a16="http://schemas.microsoft.com/office/drawing/2014/main" id="{9AB0DF95-73F7-5A62-8F18-AA81C9C5DAD5}"/>
              </a:ext>
            </a:extLst>
          </p:cNvPr>
          <p:cNvPicPr>
            <a:picLocks noChangeAspect="1"/>
          </p:cNvPicPr>
          <p:nvPr/>
        </p:nvPicPr>
        <p:blipFill>
          <a:blip r:embed="rId3"/>
          <a:stretch>
            <a:fillRect/>
          </a:stretch>
        </p:blipFill>
        <p:spPr>
          <a:xfrm>
            <a:off x="6256866" y="1935928"/>
            <a:ext cx="5136388" cy="3004785"/>
          </a:xfrm>
          <a:prstGeom prst="rect">
            <a:avLst/>
          </a:prstGeom>
        </p:spPr>
      </p:pic>
    </p:spTree>
    <p:extLst>
      <p:ext uri="{BB962C8B-B14F-4D97-AF65-F5344CB8AC3E}">
        <p14:creationId xmlns:p14="http://schemas.microsoft.com/office/powerpoint/2010/main" val="13582236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957235C-5BC7-5577-4581-8DF0328CD601}"/>
              </a:ext>
            </a:extLst>
          </p:cNvPr>
          <p:cNvSpPr txBox="1"/>
          <p:nvPr/>
        </p:nvSpPr>
        <p:spPr>
          <a:xfrm>
            <a:off x="1078676" y="1059873"/>
            <a:ext cx="10034648" cy="4154984"/>
          </a:xfrm>
          <a:prstGeom prst="rect">
            <a:avLst/>
          </a:prstGeom>
          <a:noFill/>
        </p:spPr>
        <p:txBody>
          <a:bodyPr wrap="square" rtlCol="0">
            <a:spAutoFit/>
          </a:bodyPr>
          <a:lstStyle/>
          <a:p>
            <a:pPr marL="285750" indent="-285750">
              <a:buFontTx/>
              <a:buChar char="-"/>
            </a:pPr>
            <a:r>
              <a:rPr lang="en-US" sz="2400" dirty="0"/>
              <a:t>Republicans favor conservative-leaning outlets such as </a:t>
            </a:r>
            <a:r>
              <a:rPr lang="en-US" sz="2400" dirty="0" err="1"/>
              <a:t>notthebee.com</a:t>
            </a:r>
            <a:r>
              <a:rPr lang="en-US" sz="2400" dirty="0"/>
              <a:t>, </a:t>
            </a:r>
            <a:r>
              <a:rPr lang="en-US" sz="2400" dirty="0" err="1"/>
              <a:t>foxnews.com</a:t>
            </a:r>
            <a:r>
              <a:rPr lang="en-US" sz="2400" dirty="0"/>
              <a:t>, and </a:t>
            </a:r>
            <a:r>
              <a:rPr lang="en-US" sz="2400" dirty="0" err="1"/>
              <a:t>breitbart.com</a:t>
            </a:r>
            <a:r>
              <a:rPr lang="en-US" sz="2400" dirty="0"/>
              <a:t>.</a:t>
            </a:r>
          </a:p>
          <a:p>
            <a:pPr marL="285750" indent="-285750">
              <a:buFontTx/>
              <a:buChar char="-"/>
            </a:pPr>
            <a:endParaRPr lang="en-US" sz="2400" dirty="0"/>
          </a:p>
          <a:p>
            <a:pPr marL="285750" indent="-285750">
              <a:buFontTx/>
              <a:buChar char="-"/>
            </a:pPr>
            <a:r>
              <a:rPr lang="en-US" sz="2400" dirty="0"/>
              <a:t>Democrats prefer progressive sources like </a:t>
            </a:r>
            <a:r>
              <a:rPr lang="en-US" sz="2400" dirty="0" err="1"/>
              <a:t>newsweek.com</a:t>
            </a:r>
            <a:r>
              <a:rPr lang="en-US" sz="2400" dirty="0"/>
              <a:t>, </a:t>
            </a:r>
            <a:r>
              <a:rPr lang="en-US" sz="2400" dirty="0" err="1"/>
              <a:t>rawstory.com</a:t>
            </a:r>
            <a:r>
              <a:rPr lang="en-US" sz="2400" dirty="0"/>
              <a:t>, and </a:t>
            </a:r>
            <a:r>
              <a:rPr lang="en-US" sz="2400" dirty="0" err="1"/>
              <a:t>huffpost.com</a:t>
            </a:r>
            <a:r>
              <a:rPr lang="en-US" sz="2400" dirty="0"/>
              <a:t>.</a:t>
            </a:r>
          </a:p>
          <a:p>
            <a:pPr marL="285750" indent="-285750">
              <a:buFontTx/>
              <a:buChar char="-"/>
            </a:pPr>
            <a:endParaRPr lang="en-US" sz="2400" dirty="0"/>
          </a:p>
          <a:p>
            <a:pPr marL="285750" indent="-285750">
              <a:buFontTx/>
              <a:buChar char="-"/>
            </a:pPr>
            <a:r>
              <a:rPr lang="en-US" sz="2400" dirty="0" err="1"/>
              <a:t>x.com</a:t>
            </a:r>
            <a:r>
              <a:rPr lang="en-US" sz="2400" dirty="0"/>
              <a:t> (Twitter) is a shared platform, but narratives likely differ between groups.</a:t>
            </a:r>
          </a:p>
          <a:p>
            <a:pPr marL="285750" indent="-285750">
              <a:buFontTx/>
              <a:buChar char="-"/>
            </a:pPr>
            <a:endParaRPr lang="en-US" sz="2400" dirty="0"/>
          </a:p>
          <a:p>
            <a:pPr marL="285750" indent="-285750">
              <a:buFontTx/>
              <a:buChar char="-"/>
            </a:pPr>
            <a:r>
              <a:rPr lang="en-US" sz="2400" dirty="0"/>
              <a:t>These preferences highlight ideological polarization and the reinforcement of echo chambers.</a:t>
            </a:r>
          </a:p>
        </p:txBody>
      </p:sp>
    </p:spTree>
    <p:extLst>
      <p:ext uri="{BB962C8B-B14F-4D97-AF65-F5344CB8AC3E}">
        <p14:creationId xmlns:p14="http://schemas.microsoft.com/office/powerpoint/2010/main" val="15073390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diagram of a network graph&#10;&#10;AI-generated content may be incorrect.">
            <a:extLst>
              <a:ext uri="{FF2B5EF4-FFF2-40B4-BE49-F238E27FC236}">
                <a16:creationId xmlns:a16="http://schemas.microsoft.com/office/drawing/2014/main" id="{A0C6022E-D36B-EAEE-BB60-CEC5D6982D66}"/>
              </a:ext>
            </a:extLst>
          </p:cNvPr>
          <p:cNvPicPr>
            <a:picLocks noChangeAspect="1"/>
          </p:cNvPicPr>
          <p:nvPr/>
        </p:nvPicPr>
        <p:blipFill>
          <a:blip r:embed="rId3"/>
          <a:stretch>
            <a:fillRect/>
          </a:stretch>
        </p:blipFill>
        <p:spPr>
          <a:xfrm>
            <a:off x="2209800" y="879861"/>
            <a:ext cx="7772400" cy="4891781"/>
          </a:xfrm>
          <a:prstGeom prst="rect">
            <a:avLst/>
          </a:prstGeom>
        </p:spPr>
      </p:pic>
    </p:spTree>
    <p:extLst>
      <p:ext uri="{BB962C8B-B14F-4D97-AF65-F5344CB8AC3E}">
        <p14:creationId xmlns:p14="http://schemas.microsoft.com/office/powerpoint/2010/main" val="9099222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15F059-4848-57B7-CC9F-830CDC3C92E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7061D95-2B80-363D-E7E5-6D83B8991A36}"/>
              </a:ext>
            </a:extLst>
          </p:cNvPr>
          <p:cNvSpPr>
            <a:spLocks noGrp="1"/>
          </p:cNvSpPr>
          <p:nvPr>
            <p:ph type="title"/>
          </p:nvPr>
        </p:nvSpPr>
        <p:spPr/>
        <p:txBody>
          <a:bodyPr/>
          <a:lstStyle/>
          <a:p>
            <a:r>
              <a:rPr lang="en-US" dirty="0"/>
              <a:t>Key Insights 2 : Word Cloud</a:t>
            </a:r>
          </a:p>
        </p:txBody>
      </p:sp>
      <p:sp>
        <p:nvSpPr>
          <p:cNvPr id="9" name="Content Placeholder 8">
            <a:extLst>
              <a:ext uri="{FF2B5EF4-FFF2-40B4-BE49-F238E27FC236}">
                <a16:creationId xmlns:a16="http://schemas.microsoft.com/office/drawing/2014/main" id="{5EB09E45-FE18-BD0C-179D-0C3D6ECEA603}"/>
              </a:ext>
            </a:extLst>
          </p:cNvPr>
          <p:cNvSpPr>
            <a:spLocks noGrp="1"/>
          </p:cNvSpPr>
          <p:nvPr>
            <p:ph idx="1"/>
          </p:nvPr>
        </p:nvSpPr>
        <p:spPr>
          <a:xfrm>
            <a:off x="1066800" y="2260601"/>
            <a:ext cx="10058400" cy="3760891"/>
          </a:xfrm>
        </p:spPr>
        <p:txBody>
          <a:bodyPr/>
          <a:lstStyle/>
          <a:p>
            <a:r>
              <a:rPr lang="en-US" dirty="0"/>
              <a:t>To visualize the most frequently used words in both subreddits, we created a word cloud using only the titles of posts. The process involved:</a:t>
            </a:r>
          </a:p>
          <a:p>
            <a:r>
              <a:rPr lang="en-US" dirty="0"/>
              <a:t>1. Combining all post titles into a single text.</a:t>
            </a:r>
          </a:p>
          <a:p>
            <a:r>
              <a:rPr lang="en-US" dirty="0"/>
              <a:t>2. Tokenizing the text and filtering out non-alphabetic words and custom </a:t>
            </a:r>
            <a:r>
              <a:rPr lang="en-US" dirty="0" err="1"/>
              <a:t>stopwords</a:t>
            </a:r>
            <a:r>
              <a:rPr lang="en-US" dirty="0"/>
              <a:t>.</a:t>
            </a:r>
          </a:p>
          <a:p>
            <a:r>
              <a:rPr lang="en-US" dirty="0"/>
              <a:t>3. Computing the word frequencies to identify the top 30 most common words.</a:t>
            </a:r>
          </a:p>
          <a:p>
            <a:r>
              <a:rPr lang="en-US" dirty="0"/>
              <a:t>The resulting word cloud highlights the dominant themes and topics discussed in the subreddit, excluding generic </a:t>
            </a:r>
            <a:r>
              <a:rPr lang="en-US" dirty="0" err="1"/>
              <a:t>stopwords</a:t>
            </a:r>
            <a:r>
              <a:rPr lang="en-US" dirty="0"/>
              <a:t> to focus on meaningful terms.</a:t>
            </a:r>
          </a:p>
        </p:txBody>
      </p:sp>
    </p:spTree>
    <p:extLst>
      <p:ext uri="{BB962C8B-B14F-4D97-AF65-F5344CB8AC3E}">
        <p14:creationId xmlns:p14="http://schemas.microsoft.com/office/powerpoint/2010/main" val="21715930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08CB54FC-0B2A-4107-9A70-958B90B765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15C727A-9144-3E17-6B4D-2EB63AA2C68A}"/>
              </a:ext>
            </a:extLst>
          </p:cNvPr>
          <p:cNvSpPr>
            <a:spLocks noGrp="1"/>
          </p:cNvSpPr>
          <p:nvPr>
            <p:ph type="title"/>
          </p:nvPr>
        </p:nvSpPr>
        <p:spPr>
          <a:xfrm>
            <a:off x="6411685" y="634946"/>
            <a:ext cx="5127171" cy="1450757"/>
          </a:xfrm>
        </p:spPr>
        <p:txBody>
          <a:bodyPr>
            <a:normAutofit/>
          </a:bodyPr>
          <a:lstStyle/>
          <a:p>
            <a:r>
              <a:rPr lang="en-US" dirty="0" err="1"/>
              <a:t>Stopwords</a:t>
            </a:r>
            <a:r>
              <a:rPr lang="en-US" dirty="0"/>
              <a:t> we used</a:t>
            </a:r>
          </a:p>
        </p:txBody>
      </p:sp>
      <p:pic>
        <p:nvPicPr>
          <p:cNvPr id="7" name="Picture 6" descr="A screen shot of a computer&#10;&#10;AI-generated content may be incorrect.">
            <a:extLst>
              <a:ext uri="{FF2B5EF4-FFF2-40B4-BE49-F238E27FC236}">
                <a16:creationId xmlns:a16="http://schemas.microsoft.com/office/drawing/2014/main" id="{B6232BC2-9422-0727-F500-4E059B2EA1BC}"/>
              </a:ext>
            </a:extLst>
          </p:cNvPr>
          <p:cNvPicPr>
            <a:picLocks noChangeAspect="1"/>
          </p:cNvPicPr>
          <p:nvPr/>
        </p:nvPicPr>
        <p:blipFill>
          <a:blip r:embed="rId2"/>
          <a:stretch>
            <a:fillRect/>
          </a:stretch>
        </p:blipFill>
        <p:spPr>
          <a:xfrm>
            <a:off x="643192" y="2201151"/>
            <a:ext cx="5115347" cy="2135657"/>
          </a:xfrm>
          <a:prstGeom prst="rect">
            <a:avLst/>
          </a:prstGeom>
        </p:spPr>
      </p:pic>
      <p:cxnSp>
        <p:nvCxnSpPr>
          <p:cNvPr id="21" name="Straight Connector 20">
            <a:extLst>
              <a:ext uri="{FF2B5EF4-FFF2-40B4-BE49-F238E27FC236}">
                <a16:creationId xmlns:a16="http://schemas.microsoft.com/office/drawing/2014/main" id="{7855A9B5-1710-4B19-B0F1-CDFDD4ED5B7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514044" y="2246569"/>
            <a:ext cx="457200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D165A6D6-3603-7EDC-E54A-C6533E166DDB}"/>
              </a:ext>
            </a:extLst>
          </p:cNvPr>
          <p:cNvSpPr>
            <a:spLocks noGrp="1"/>
          </p:cNvSpPr>
          <p:nvPr>
            <p:ph idx="1"/>
          </p:nvPr>
        </p:nvSpPr>
        <p:spPr>
          <a:xfrm>
            <a:off x="6411684" y="2407436"/>
            <a:ext cx="5127172" cy="3461658"/>
          </a:xfrm>
        </p:spPr>
        <p:txBody>
          <a:bodyPr>
            <a:normAutofit/>
          </a:bodyPr>
          <a:lstStyle/>
          <a:p>
            <a:pPr>
              <a:lnSpc>
                <a:spcPct val="110000"/>
              </a:lnSpc>
            </a:pPr>
            <a:r>
              <a:rPr lang="en-US" sz="1500"/>
              <a:t>To generate meaningful word clouds, we excluded irrelevant words using a custom </a:t>
            </a:r>
            <a:r>
              <a:rPr lang="en-US" sz="1500" err="1"/>
              <a:t>stopwords</a:t>
            </a:r>
            <a:r>
              <a:rPr lang="en-US" sz="1500"/>
              <a:t> list. This list included:</a:t>
            </a:r>
          </a:p>
          <a:p>
            <a:pPr>
              <a:lnSpc>
                <a:spcPct val="110000"/>
              </a:lnSpc>
            </a:pPr>
            <a:r>
              <a:rPr lang="en-US" sz="1500"/>
              <a:t>- Common English </a:t>
            </a:r>
            <a:r>
              <a:rPr lang="en-US" sz="1500" err="1"/>
              <a:t>stopwords</a:t>
            </a:r>
            <a:r>
              <a:rPr lang="en-US" sz="1500"/>
              <a:t> provided by the NLTK library.</a:t>
            </a:r>
          </a:p>
          <a:p>
            <a:pPr>
              <a:lnSpc>
                <a:spcPct val="110000"/>
              </a:lnSpc>
            </a:pPr>
            <a:r>
              <a:rPr lang="en-US" sz="1500"/>
              <a:t>- Additional domain-specific words frequently used in political discussions (e.g., "Biden", "Trump", "election").</a:t>
            </a:r>
          </a:p>
          <a:p>
            <a:pPr>
              <a:lnSpc>
                <a:spcPct val="110000"/>
              </a:lnSpc>
            </a:pPr>
            <a:r>
              <a:rPr lang="en-US" sz="1500"/>
              <a:t>- Punctuation and generic terms that do not add value to the analysis (e.g., "like", "just").</a:t>
            </a:r>
          </a:p>
          <a:p>
            <a:pPr>
              <a:lnSpc>
                <a:spcPct val="110000"/>
              </a:lnSpc>
            </a:pPr>
            <a:endParaRPr lang="en-US" sz="1500"/>
          </a:p>
        </p:txBody>
      </p:sp>
      <p:sp>
        <p:nvSpPr>
          <p:cNvPr id="23" name="Rectangle 22">
            <a:extLst>
              <a:ext uri="{FF2B5EF4-FFF2-40B4-BE49-F238E27FC236}">
                <a16:creationId xmlns:a16="http://schemas.microsoft.com/office/drawing/2014/main" id="{9AA76026-5689-4584-8D93-D71D739E61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255390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373A70-65E3-0880-B073-01BAE3240C2D}"/>
              </a:ext>
            </a:extLst>
          </p:cNvPr>
          <p:cNvSpPr>
            <a:spLocks noGrp="1"/>
          </p:cNvSpPr>
          <p:nvPr>
            <p:ph type="title"/>
          </p:nvPr>
        </p:nvSpPr>
        <p:spPr/>
        <p:txBody>
          <a:bodyPr/>
          <a:lstStyle/>
          <a:p>
            <a:r>
              <a:rPr lang="en-US" dirty="0"/>
              <a:t>Table of Contents</a:t>
            </a:r>
          </a:p>
        </p:txBody>
      </p:sp>
      <p:sp>
        <p:nvSpPr>
          <p:cNvPr id="3" name="Content Placeholder 2">
            <a:extLst>
              <a:ext uri="{FF2B5EF4-FFF2-40B4-BE49-F238E27FC236}">
                <a16:creationId xmlns:a16="http://schemas.microsoft.com/office/drawing/2014/main" id="{FCD82919-7A76-30F1-7E95-8DD8577D1900}"/>
              </a:ext>
            </a:extLst>
          </p:cNvPr>
          <p:cNvSpPr>
            <a:spLocks noGrp="1"/>
          </p:cNvSpPr>
          <p:nvPr>
            <p:ph idx="1"/>
          </p:nvPr>
        </p:nvSpPr>
        <p:spPr/>
        <p:txBody>
          <a:bodyPr/>
          <a:lstStyle/>
          <a:p>
            <a:r>
              <a:rPr lang="en-US" dirty="0"/>
              <a:t>1. Introduction</a:t>
            </a:r>
          </a:p>
          <a:p>
            <a:r>
              <a:rPr lang="en-US" dirty="0"/>
              <a:t>2. Motivation / Objectives</a:t>
            </a:r>
          </a:p>
          <a:p>
            <a:r>
              <a:rPr lang="en-US" dirty="0"/>
              <a:t>3. Data Acquisitions</a:t>
            </a:r>
          </a:p>
          <a:p>
            <a:r>
              <a:rPr lang="en-US" dirty="0"/>
              <a:t>4. Key Insights</a:t>
            </a:r>
          </a:p>
          <a:p>
            <a:r>
              <a:rPr lang="en-US" dirty="0"/>
              <a:t>5. Prediction Model: Classifier</a:t>
            </a:r>
          </a:p>
          <a:p>
            <a:r>
              <a:rPr lang="en-US" dirty="0"/>
              <a:t>6. Interpretation</a:t>
            </a:r>
          </a:p>
          <a:p>
            <a:endParaRPr lang="en-US" dirty="0"/>
          </a:p>
        </p:txBody>
      </p:sp>
    </p:spTree>
    <p:extLst>
      <p:ext uri="{BB962C8B-B14F-4D97-AF65-F5344CB8AC3E}">
        <p14:creationId xmlns:p14="http://schemas.microsoft.com/office/powerpoint/2010/main" val="27489048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words&#10;&#10;AI-generated content may be incorrect.">
            <a:extLst>
              <a:ext uri="{FF2B5EF4-FFF2-40B4-BE49-F238E27FC236}">
                <a16:creationId xmlns:a16="http://schemas.microsoft.com/office/drawing/2014/main" id="{02CFB4F1-2436-3E6C-9441-DE08A1E7B646}"/>
              </a:ext>
            </a:extLst>
          </p:cNvPr>
          <p:cNvPicPr>
            <a:picLocks noChangeAspect="1"/>
          </p:cNvPicPr>
          <p:nvPr/>
        </p:nvPicPr>
        <p:blipFill>
          <a:blip r:embed="rId2"/>
          <a:stretch>
            <a:fillRect/>
          </a:stretch>
        </p:blipFill>
        <p:spPr>
          <a:xfrm>
            <a:off x="2209800" y="1104900"/>
            <a:ext cx="7772400" cy="4041272"/>
          </a:xfrm>
          <a:prstGeom prst="rect">
            <a:avLst/>
          </a:prstGeom>
        </p:spPr>
      </p:pic>
    </p:spTree>
    <p:extLst>
      <p:ext uri="{BB962C8B-B14F-4D97-AF65-F5344CB8AC3E}">
        <p14:creationId xmlns:p14="http://schemas.microsoft.com/office/powerpoint/2010/main" val="42062830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words&#10;&#10;AI-generated content may be incorrect.">
            <a:extLst>
              <a:ext uri="{FF2B5EF4-FFF2-40B4-BE49-F238E27FC236}">
                <a16:creationId xmlns:a16="http://schemas.microsoft.com/office/drawing/2014/main" id="{999A7FB7-3763-3174-A3DC-959E664CCFBB}"/>
              </a:ext>
            </a:extLst>
          </p:cNvPr>
          <p:cNvPicPr>
            <a:picLocks noChangeAspect="1"/>
          </p:cNvPicPr>
          <p:nvPr/>
        </p:nvPicPr>
        <p:blipFill>
          <a:blip r:embed="rId2"/>
          <a:stretch>
            <a:fillRect/>
          </a:stretch>
        </p:blipFill>
        <p:spPr>
          <a:xfrm>
            <a:off x="2209800" y="1348655"/>
            <a:ext cx="7772400" cy="4160689"/>
          </a:xfrm>
          <a:prstGeom prst="rect">
            <a:avLst/>
          </a:prstGeom>
        </p:spPr>
      </p:pic>
    </p:spTree>
    <p:extLst>
      <p:ext uri="{BB962C8B-B14F-4D97-AF65-F5344CB8AC3E}">
        <p14:creationId xmlns:p14="http://schemas.microsoft.com/office/powerpoint/2010/main" val="9828929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BC15CD0-16A5-4614-1049-38C770AF02E8}"/>
              </a:ext>
            </a:extLst>
          </p:cNvPr>
          <p:cNvSpPr txBox="1"/>
          <p:nvPr/>
        </p:nvSpPr>
        <p:spPr>
          <a:xfrm>
            <a:off x="677334" y="253999"/>
            <a:ext cx="10837332" cy="5724644"/>
          </a:xfrm>
          <a:prstGeom prst="rect">
            <a:avLst/>
          </a:prstGeom>
          <a:noFill/>
        </p:spPr>
        <p:txBody>
          <a:bodyPr wrap="square" rtlCol="0">
            <a:spAutoFit/>
          </a:bodyPr>
          <a:lstStyle/>
          <a:p>
            <a:endParaRPr lang="en-GB" dirty="0"/>
          </a:p>
          <a:p>
            <a:r>
              <a:rPr lang="en-GB" sz="2400" b="1" dirty="0"/>
              <a:t>Focus on Key Issues</a:t>
            </a:r>
            <a:r>
              <a:rPr lang="en-GB" sz="2400" dirty="0"/>
              <a:t>: </a:t>
            </a:r>
          </a:p>
          <a:p>
            <a:r>
              <a:rPr lang="en-GB" dirty="0"/>
              <a:t>The </a:t>
            </a:r>
            <a:r>
              <a:rPr lang="en-GB" i="1" dirty="0"/>
              <a:t>Republicans</a:t>
            </a:r>
            <a:r>
              <a:rPr lang="en-GB" dirty="0"/>
              <a:t> word cloud emphasizes terms like "poll," "</a:t>
            </a:r>
            <a:r>
              <a:rPr lang="en-GB" dirty="0" err="1"/>
              <a:t>maga</a:t>
            </a:r>
            <a:r>
              <a:rPr lang="en-GB" dirty="0"/>
              <a:t>," and "debate," highlighting political strategy and campaign events, while the </a:t>
            </a:r>
            <a:r>
              <a:rPr lang="en-GB" i="1" dirty="0"/>
              <a:t>Democrats</a:t>
            </a:r>
            <a:r>
              <a:rPr lang="en-GB" dirty="0"/>
              <a:t> word cloud includes terms like "illegal," "horrible," and "court," reflecting a focus on criticism of policies and legal issues.</a:t>
            </a:r>
          </a:p>
          <a:p>
            <a:pPr>
              <a:buFont typeface="Arial" panose="020B0604020202020204" pitchFamily="34" charset="0"/>
              <a:buChar char="•"/>
            </a:pPr>
            <a:endParaRPr lang="en-GB" dirty="0"/>
          </a:p>
          <a:p>
            <a:r>
              <a:rPr lang="en-GB" sz="2400" b="1" dirty="0"/>
              <a:t>Language and Sentiment</a:t>
            </a:r>
            <a:r>
              <a:rPr lang="en-GB" sz="2400" dirty="0"/>
              <a:t>: </a:t>
            </a:r>
          </a:p>
          <a:p>
            <a:r>
              <a:rPr lang="en-GB" dirty="0"/>
              <a:t>Republicans use more proactive and optimistic terms like "campaign," "rally," and "win," while Democrats lean towards negative terms like "horrible" and "illegal," reflecting disappointment after the election results.</a:t>
            </a:r>
          </a:p>
          <a:p>
            <a:endParaRPr lang="en-GB" dirty="0"/>
          </a:p>
          <a:p>
            <a:r>
              <a:rPr lang="en-GB" sz="2400" b="1" dirty="0"/>
              <a:t>Common</a:t>
            </a:r>
            <a:r>
              <a:rPr lang="en-GB" b="1" dirty="0"/>
              <a:t> </a:t>
            </a:r>
            <a:r>
              <a:rPr lang="en-GB" sz="2400" b="1" dirty="0"/>
              <a:t>Ground</a:t>
            </a:r>
            <a:r>
              <a:rPr lang="en-GB" dirty="0"/>
              <a:t>: </a:t>
            </a:r>
          </a:p>
          <a:p>
            <a:r>
              <a:rPr lang="en-GB" dirty="0"/>
              <a:t>Both word clouds prominently feature terms like "campaign" and "debate," showing shared interest in electoral processes despite ideological divides.</a:t>
            </a:r>
          </a:p>
          <a:p>
            <a:endParaRPr lang="en-GB" dirty="0"/>
          </a:p>
          <a:p>
            <a:r>
              <a:rPr lang="en-GB" sz="2400" b="1" dirty="0"/>
              <a:t>Distinct Themes</a:t>
            </a:r>
            <a:r>
              <a:rPr lang="en-GB" sz="2400" dirty="0"/>
              <a:t>: </a:t>
            </a:r>
          </a:p>
          <a:p>
            <a:r>
              <a:rPr lang="en-GB" dirty="0"/>
              <a:t>The Republican word cloud includes partisan identity markers like "</a:t>
            </a:r>
            <a:r>
              <a:rPr lang="en-GB" dirty="0" err="1"/>
              <a:t>maga</a:t>
            </a:r>
            <a:r>
              <a:rPr lang="en-GB" dirty="0"/>
              <a:t>" and "blue," whereas the Democratic word cloud features broader concerns such as "media," "women," and "court," potentially addressing post-election issues.</a:t>
            </a:r>
          </a:p>
        </p:txBody>
      </p:sp>
    </p:spTree>
    <p:extLst>
      <p:ext uri="{BB962C8B-B14F-4D97-AF65-F5344CB8AC3E}">
        <p14:creationId xmlns:p14="http://schemas.microsoft.com/office/powerpoint/2010/main" val="17526242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DBC2B3-4656-2606-ED7A-B8AD2D523D5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D3F8F6F-6B63-0752-7C1E-8F171FC5884F}"/>
              </a:ext>
            </a:extLst>
          </p:cNvPr>
          <p:cNvSpPr>
            <a:spLocks noGrp="1"/>
          </p:cNvSpPr>
          <p:nvPr>
            <p:ph type="title"/>
          </p:nvPr>
        </p:nvSpPr>
        <p:spPr/>
        <p:txBody>
          <a:bodyPr/>
          <a:lstStyle/>
          <a:p>
            <a:r>
              <a:rPr lang="en-US" dirty="0"/>
              <a:t>Key Insights 3: Fetching Comments Data</a:t>
            </a:r>
          </a:p>
        </p:txBody>
      </p:sp>
      <p:sp>
        <p:nvSpPr>
          <p:cNvPr id="9" name="Content Placeholder 8">
            <a:extLst>
              <a:ext uri="{FF2B5EF4-FFF2-40B4-BE49-F238E27FC236}">
                <a16:creationId xmlns:a16="http://schemas.microsoft.com/office/drawing/2014/main" id="{F9F58CD2-359F-0068-3D65-F9829B1E56DB}"/>
              </a:ext>
            </a:extLst>
          </p:cNvPr>
          <p:cNvSpPr>
            <a:spLocks noGrp="1"/>
          </p:cNvSpPr>
          <p:nvPr>
            <p:ph idx="1"/>
          </p:nvPr>
        </p:nvSpPr>
        <p:spPr>
          <a:xfrm>
            <a:off x="1657108" y="5492217"/>
            <a:ext cx="10058400" cy="3760891"/>
          </a:xfrm>
        </p:spPr>
        <p:txBody>
          <a:bodyPr/>
          <a:lstStyle/>
          <a:p>
            <a:r>
              <a:rPr lang="en-US" dirty="0"/>
              <a:t>First, every comments from each post will be extracted and labeled as their origin.</a:t>
            </a:r>
          </a:p>
        </p:txBody>
      </p:sp>
      <p:pic>
        <p:nvPicPr>
          <p:cNvPr id="4" name="Picture 3" descr="A screenshot of a computer&#10;&#10;AI-generated content may be incorrect.">
            <a:extLst>
              <a:ext uri="{FF2B5EF4-FFF2-40B4-BE49-F238E27FC236}">
                <a16:creationId xmlns:a16="http://schemas.microsoft.com/office/drawing/2014/main" id="{93F1E9EF-3618-23D0-363E-6B679748EC43}"/>
              </a:ext>
            </a:extLst>
          </p:cNvPr>
          <p:cNvPicPr>
            <a:picLocks noChangeAspect="1"/>
          </p:cNvPicPr>
          <p:nvPr/>
        </p:nvPicPr>
        <p:blipFill>
          <a:blip r:embed="rId2"/>
          <a:stretch>
            <a:fillRect/>
          </a:stretch>
        </p:blipFill>
        <p:spPr>
          <a:xfrm>
            <a:off x="2240280" y="2189958"/>
            <a:ext cx="7772400" cy="3023280"/>
          </a:xfrm>
          <a:prstGeom prst="rect">
            <a:avLst/>
          </a:prstGeom>
        </p:spPr>
      </p:pic>
    </p:spTree>
    <p:extLst>
      <p:ext uri="{BB962C8B-B14F-4D97-AF65-F5344CB8AC3E}">
        <p14:creationId xmlns:p14="http://schemas.microsoft.com/office/powerpoint/2010/main" val="20200642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11" name="Straight Connector 10">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13" name="Rectangle 12">
            <a:extLst>
              <a:ext uri="{FF2B5EF4-FFF2-40B4-BE49-F238E27FC236}">
                <a16:creationId xmlns:a16="http://schemas.microsoft.com/office/drawing/2014/main" id="{08CB54FC-0B2A-4107-9A70-958B90B765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screenshot of a computer screen&#10;&#10;AI-generated content may be incorrect.">
            <a:extLst>
              <a:ext uri="{FF2B5EF4-FFF2-40B4-BE49-F238E27FC236}">
                <a16:creationId xmlns:a16="http://schemas.microsoft.com/office/drawing/2014/main" id="{865F0D22-EB5F-CC26-8A98-CD9A592F753F}"/>
              </a:ext>
            </a:extLst>
          </p:cNvPr>
          <p:cNvPicPr>
            <a:picLocks noChangeAspect="1"/>
          </p:cNvPicPr>
          <p:nvPr/>
        </p:nvPicPr>
        <p:blipFill>
          <a:blip r:embed="rId2"/>
          <a:stretch>
            <a:fillRect/>
          </a:stretch>
        </p:blipFill>
        <p:spPr>
          <a:xfrm>
            <a:off x="681948" y="645106"/>
            <a:ext cx="5037835" cy="5247747"/>
          </a:xfrm>
          <a:prstGeom prst="rect">
            <a:avLst/>
          </a:prstGeom>
        </p:spPr>
      </p:pic>
      <p:cxnSp>
        <p:nvCxnSpPr>
          <p:cNvPr id="15" name="Straight Connector 14">
            <a:extLst>
              <a:ext uri="{FF2B5EF4-FFF2-40B4-BE49-F238E27FC236}">
                <a16:creationId xmlns:a16="http://schemas.microsoft.com/office/drawing/2014/main" id="{7855A9B5-1710-4B19-B0F1-CDFDD4ED5B7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514044" y="2246569"/>
            <a:ext cx="457200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Content Placeholder 8">
            <a:extLst>
              <a:ext uri="{FF2B5EF4-FFF2-40B4-BE49-F238E27FC236}">
                <a16:creationId xmlns:a16="http://schemas.microsoft.com/office/drawing/2014/main" id="{50AC4000-6445-B700-0157-7DB79C2934BA}"/>
              </a:ext>
            </a:extLst>
          </p:cNvPr>
          <p:cNvSpPr txBox="1">
            <a:spLocks/>
          </p:cNvSpPr>
          <p:nvPr/>
        </p:nvSpPr>
        <p:spPr>
          <a:xfrm>
            <a:off x="6411684" y="2407436"/>
            <a:ext cx="5127172" cy="3461658"/>
          </a:xfrm>
          <a:prstGeom prst="rect">
            <a:avLst/>
          </a:prstGeom>
        </p:spPr>
        <p:txBody>
          <a:bodyPr vert="horz" lIns="0" tIns="45720" rIns="0" bIns="45720" rtlCol="0">
            <a:normAutofit/>
          </a:bodyPr>
          <a:lstStyle>
            <a:lvl1pPr marL="91440" indent="-91440" algn="l" defTabSz="914400" rtl="0" eaLnBrk="1" latinLnBrk="0" hangingPunct="1">
              <a:lnSpc>
                <a:spcPct val="120000"/>
              </a:lnSpc>
              <a:spcBef>
                <a:spcPts val="1200"/>
              </a:spcBef>
              <a:spcAft>
                <a:spcPts val="200"/>
              </a:spcAft>
              <a:buClr>
                <a:schemeClr val="accent1"/>
              </a:buClr>
              <a:buSzPct val="100000"/>
              <a:buFont typeface="Calibri" panose="020F0502020204030204" pitchFamily="34" charset="0"/>
              <a:buChar char=" "/>
              <a:defRPr sz="18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20000"/>
              </a:lnSpc>
              <a:spcBef>
                <a:spcPts val="200"/>
              </a:spcBef>
              <a:spcAft>
                <a:spcPts val="400"/>
              </a:spcAft>
              <a:buClrTx/>
              <a:buFont typeface="Calibri" pitchFamily="34" charset="0"/>
              <a:buChar char="◦"/>
              <a:defRPr sz="16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20000"/>
              </a:lnSpc>
              <a:spcBef>
                <a:spcPts val="200"/>
              </a:spcBef>
              <a:spcAft>
                <a:spcPts val="400"/>
              </a:spcAft>
              <a:buClrTx/>
              <a:buFont typeface="Calibri" pitchFamily="34" charset="0"/>
              <a:buChar char="◦"/>
              <a:defRPr sz="12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20000"/>
              </a:lnSpc>
              <a:spcBef>
                <a:spcPts val="200"/>
              </a:spcBef>
              <a:spcAft>
                <a:spcPts val="400"/>
              </a:spcAft>
              <a:buClrTx/>
              <a:buFont typeface="Calibri" pitchFamily="34" charset="0"/>
              <a:buChar char="◦"/>
              <a:defRPr sz="12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20000"/>
              </a:lnSpc>
              <a:spcBef>
                <a:spcPts val="200"/>
              </a:spcBef>
              <a:spcAft>
                <a:spcPts val="400"/>
              </a:spcAft>
              <a:buClrTx/>
              <a:buFont typeface="Calibri" pitchFamily="34" charset="0"/>
              <a:buChar char="◦"/>
              <a:defRPr sz="12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nSpc>
                <a:spcPct val="100000"/>
              </a:lnSpc>
            </a:pPr>
            <a:r>
              <a:rPr lang="en-US" dirty="0"/>
              <a:t>Using explode, divide all the list of sentences into different datapoints.</a:t>
            </a:r>
          </a:p>
        </p:txBody>
      </p:sp>
      <p:sp>
        <p:nvSpPr>
          <p:cNvPr id="17" name="Rectangle 16">
            <a:extLst>
              <a:ext uri="{FF2B5EF4-FFF2-40B4-BE49-F238E27FC236}">
                <a16:creationId xmlns:a16="http://schemas.microsoft.com/office/drawing/2014/main" id="{9AA76026-5689-4584-8D93-D71D739E61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31888666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8">
            <a:extLst>
              <a:ext uri="{FF2B5EF4-FFF2-40B4-BE49-F238E27FC236}">
                <a16:creationId xmlns:a16="http://schemas.microsoft.com/office/drawing/2014/main" id="{1B525926-D9BB-A793-B83B-7FFCA2372022}"/>
              </a:ext>
            </a:extLst>
          </p:cNvPr>
          <p:cNvSpPr txBox="1">
            <a:spLocks/>
          </p:cNvSpPr>
          <p:nvPr/>
        </p:nvSpPr>
        <p:spPr>
          <a:xfrm>
            <a:off x="8580008" y="996611"/>
            <a:ext cx="3611992" cy="3461658"/>
          </a:xfrm>
          <a:prstGeom prst="rect">
            <a:avLst/>
          </a:prstGeom>
        </p:spPr>
        <p:txBody>
          <a:bodyPr vert="horz" lIns="0" tIns="45720" rIns="0" bIns="45720" rtlCol="0">
            <a:normAutofit/>
          </a:bodyPr>
          <a:lstStyle>
            <a:lvl1pPr marL="91440" indent="-91440" algn="l" defTabSz="914400" rtl="0" eaLnBrk="1" latinLnBrk="0" hangingPunct="1">
              <a:lnSpc>
                <a:spcPct val="120000"/>
              </a:lnSpc>
              <a:spcBef>
                <a:spcPts val="1200"/>
              </a:spcBef>
              <a:spcAft>
                <a:spcPts val="200"/>
              </a:spcAft>
              <a:buClr>
                <a:schemeClr val="accent1"/>
              </a:buClr>
              <a:buSzPct val="100000"/>
              <a:buFont typeface="Calibri" panose="020F0502020204030204" pitchFamily="34" charset="0"/>
              <a:buChar char=" "/>
              <a:defRPr sz="18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20000"/>
              </a:lnSpc>
              <a:spcBef>
                <a:spcPts val="200"/>
              </a:spcBef>
              <a:spcAft>
                <a:spcPts val="400"/>
              </a:spcAft>
              <a:buClrTx/>
              <a:buFont typeface="Calibri" pitchFamily="34" charset="0"/>
              <a:buChar char="◦"/>
              <a:defRPr sz="16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20000"/>
              </a:lnSpc>
              <a:spcBef>
                <a:spcPts val="200"/>
              </a:spcBef>
              <a:spcAft>
                <a:spcPts val="400"/>
              </a:spcAft>
              <a:buClrTx/>
              <a:buFont typeface="Calibri" pitchFamily="34" charset="0"/>
              <a:buChar char="◦"/>
              <a:defRPr sz="12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20000"/>
              </a:lnSpc>
              <a:spcBef>
                <a:spcPts val="200"/>
              </a:spcBef>
              <a:spcAft>
                <a:spcPts val="400"/>
              </a:spcAft>
              <a:buClrTx/>
              <a:buFont typeface="Calibri" pitchFamily="34" charset="0"/>
              <a:buChar char="◦"/>
              <a:defRPr sz="12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20000"/>
              </a:lnSpc>
              <a:spcBef>
                <a:spcPts val="200"/>
              </a:spcBef>
              <a:spcAft>
                <a:spcPts val="400"/>
              </a:spcAft>
              <a:buClrTx/>
              <a:buFont typeface="Calibri" pitchFamily="34" charset="0"/>
              <a:buChar char="◦"/>
              <a:defRPr sz="12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nSpc>
                <a:spcPct val="100000"/>
              </a:lnSpc>
            </a:pPr>
            <a:r>
              <a:rPr lang="en-US" dirty="0"/>
              <a:t>Manually checked bot-suspicious comments and excluded them.</a:t>
            </a:r>
          </a:p>
          <a:p>
            <a:pPr>
              <a:lnSpc>
                <a:spcPct val="100000"/>
              </a:lnSpc>
            </a:pPr>
            <a:endParaRPr lang="en-US" dirty="0"/>
          </a:p>
        </p:txBody>
      </p:sp>
      <p:pic>
        <p:nvPicPr>
          <p:cNvPr id="8" name="Picture 7" descr="A computer screen with colorful text&#10;&#10;AI-generated content may be incorrect.">
            <a:extLst>
              <a:ext uri="{FF2B5EF4-FFF2-40B4-BE49-F238E27FC236}">
                <a16:creationId xmlns:a16="http://schemas.microsoft.com/office/drawing/2014/main" id="{23EF1F04-A0DE-14E7-5CD8-E251B33AF14E}"/>
              </a:ext>
            </a:extLst>
          </p:cNvPr>
          <p:cNvPicPr>
            <a:picLocks noChangeAspect="1"/>
          </p:cNvPicPr>
          <p:nvPr/>
        </p:nvPicPr>
        <p:blipFill>
          <a:blip r:embed="rId2"/>
          <a:stretch>
            <a:fillRect/>
          </a:stretch>
        </p:blipFill>
        <p:spPr>
          <a:xfrm>
            <a:off x="430280" y="578262"/>
            <a:ext cx="7772400" cy="1766454"/>
          </a:xfrm>
          <a:prstGeom prst="rect">
            <a:avLst/>
          </a:prstGeom>
        </p:spPr>
      </p:pic>
      <p:pic>
        <p:nvPicPr>
          <p:cNvPr id="10" name="Picture 9" descr="A screen shot of a computer program&#10;&#10;AI-generated content may be incorrect.">
            <a:extLst>
              <a:ext uri="{FF2B5EF4-FFF2-40B4-BE49-F238E27FC236}">
                <a16:creationId xmlns:a16="http://schemas.microsoft.com/office/drawing/2014/main" id="{EA6A27AC-0CBE-14F7-7968-5C839C2C0943}"/>
              </a:ext>
            </a:extLst>
          </p:cNvPr>
          <p:cNvPicPr>
            <a:picLocks noChangeAspect="1"/>
          </p:cNvPicPr>
          <p:nvPr/>
        </p:nvPicPr>
        <p:blipFill>
          <a:blip r:embed="rId3"/>
          <a:stretch>
            <a:fillRect/>
          </a:stretch>
        </p:blipFill>
        <p:spPr>
          <a:xfrm>
            <a:off x="430280" y="3118816"/>
            <a:ext cx="7772400" cy="2945591"/>
          </a:xfrm>
          <a:prstGeom prst="rect">
            <a:avLst/>
          </a:prstGeom>
        </p:spPr>
      </p:pic>
      <p:sp>
        <p:nvSpPr>
          <p:cNvPr id="11" name="Content Placeholder 8">
            <a:extLst>
              <a:ext uri="{FF2B5EF4-FFF2-40B4-BE49-F238E27FC236}">
                <a16:creationId xmlns:a16="http://schemas.microsoft.com/office/drawing/2014/main" id="{CD78C134-0741-BFF7-77F2-46B025C3A76B}"/>
              </a:ext>
            </a:extLst>
          </p:cNvPr>
          <p:cNvSpPr txBox="1">
            <a:spLocks/>
          </p:cNvSpPr>
          <p:nvPr/>
        </p:nvSpPr>
        <p:spPr>
          <a:xfrm>
            <a:off x="8455667" y="3016807"/>
            <a:ext cx="3611992" cy="3461658"/>
          </a:xfrm>
          <a:prstGeom prst="rect">
            <a:avLst/>
          </a:prstGeom>
        </p:spPr>
        <p:txBody>
          <a:bodyPr vert="horz" lIns="0" tIns="45720" rIns="0" bIns="45720" rtlCol="0">
            <a:normAutofit/>
          </a:bodyPr>
          <a:lstStyle>
            <a:lvl1pPr marL="91440" indent="-91440" algn="l" defTabSz="914400" rtl="0" eaLnBrk="1" latinLnBrk="0" hangingPunct="1">
              <a:lnSpc>
                <a:spcPct val="120000"/>
              </a:lnSpc>
              <a:spcBef>
                <a:spcPts val="1200"/>
              </a:spcBef>
              <a:spcAft>
                <a:spcPts val="200"/>
              </a:spcAft>
              <a:buClr>
                <a:schemeClr val="accent1"/>
              </a:buClr>
              <a:buSzPct val="100000"/>
              <a:buFont typeface="Calibri" panose="020F0502020204030204" pitchFamily="34" charset="0"/>
              <a:buChar char=" "/>
              <a:defRPr sz="18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20000"/>
              </a:lnSpc>
              <a:spcBef>
                <a:spcPts val="200"/>
              </a:spcBef>
              <a:spcAft>
                <a:spcPts val="400"/>
              </a:spcAft>
              <a:buClrTx/>
              <a:buFont typeface="Calibri" pitchFamily="34" charset="0"/>
              <a:buChar char="◦"/>
              <a:defRPr sz="16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20000"/>
              </a:lnSpc>
              <a:spcBef>
                <a:spcPts val="200"/>
              </a:spcBef>
              <a:spcAft>
                <a:spcPts val="400"/>
              </a:spcAft>
              <a:buClrTx/>
              <a:buFont typeface="Calibri" pitchFamily="34" charset="0"/>
              <a:buChar char="◦"/>
              <a:defRPr sz="12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20000"/>
              </a:lnSpc>
              <a:spcBef>
                <a:spcPts val="200"/>
              </a:spcBef>
              <a:spcAft>
                <a:spcPts val="400"/>
              </a:spcAft>
              <a:buClrTx/>
              <a:buFont typeface="Calibri" pitchFamily="34" charset="0"/>
              <a:buChar char="◦"/>
              <a:defRPr sz="12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20000"/>
              </a:lnSpc>
              <a:spcBef>
                <a:spcPts val="200"/>
              </a:spcBef>
              <a:spcAft>
                <a:spcPts val="400"/>
              </a:spcAft>
              <a:buClrTx/>
              <a:buFont typeface="Calibri" pitchFamily="34" charset="0"/>
              <a:buChar char="◦"/>
              <a:defRPr sz="12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nSpc>
                <a:spcPct val="100000"/>
              </a:lnSpc>
            </a:pPr>
            <a:endParaRPr lang="en-US" sz="1600" dirty="0"/>
          </a:p>
          <a:p>
            <a:pPr>
              <a:lnSpc>
                <a:spcPct val="100000"/>
              </a:lnSpc>
            </a:pPr>
            <a:r>
              <a:rPr lang="en-US" sz="1600" dirty="0"/>
              <a:t>We filtered out comments with fewer than 20 characters to remove redundant or overly short entries. To balance the dataset, we randomly sampled an equal number of Democrat comments to match the count of Republican comments, combined them, and shuffled the resulting dataset.</a:t>
            </a:r>
          </a:p>
        </p:txBody>
      </p:sp>
    </p:spTree>
    <p:extLst>
      <p:ext uri="{BB962C8B-B14F-4D97-AF65-F5344CB8AC3E}">
        <p14:creationId xmlns:p14="http://schemas.microsoft.com/office/powerpoint/2010/main" val="6004510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5912A5-6D76-CCEA-5598-7D979879151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1A5B518-03DB-E024-148C-F88CB083857A}"/>
              </a:ext>
            </a:extLst>
          </p:cNvPr>
          <p:cNvSpPr>
            <a:spLocks noGrp="1"/>
          </p:cNvSpPr>
          <p:nvPr>
            <p:ph type="title"/>
          </p:nvPr>
        </p:nvSpPr>
        <p:spPr/>
        <p:txBody>
          <a:bodyPr/>
          <a:lstStyle/>
          <a:p>
            <a:r>
              <a:rPr lang="en-US" dirty="0"/>
              <a:t>Comments – Building Classifier</a:t>
            </a:r>
          </a:p>
        </p:txBody>
      </p:sp>
      <p:sp>
        <p:nvSpPr>
          <p:cNvPr id="9" name="Content Placeholder 8">
            <a:extLst>
              <a:ext uri="{FF2B5EF4-FFF2-40B4-BE49-F238E27FC236}">
                <a16:creationId xmlns:a16="http://schemas.microsoft.com/office/drawing/2014/main" id="{A8F27F59-AB4D-421C-CB55-67C322FFAE9B}"/>
              </a:ext>
            </a:extLst>
          </p:cNvPr>
          <p:cNvSpPr>
            <a:spLocks noGrp="1"/>
          </p:cNvSpPr>
          <p:nvPr>
            <p:ph idx="1"/>
          </p:nvPr>
        </p:nvSpPr>
        <p:spPr>
          <a:xfrm>
            <a:off x="1066800" y="2260601"/>
            <a:ext cx="10058400" cy="3760891"/>
          </a:xfrm>
        </p:spPr>
        <p:txBody>
          <a:bodyPr/>
          <a:lstStyle/>
          <a:p>
            <a:r>
              <a:rPr lang="en-GB" dirty="0"/>
              <a:t>- We utilized </a:t>
            </a:r>
            <a:r>
              <a:rPr lang="en-GB" b="1" dirty="0"/>
              <a:t>TF-IDF (Term Frequency-Inverse Document Frequency)</a:t>
            </a:r>
            <a:r>
              <a:rPr lang="en-GB" dirty="0"/>
              <a:t> to convert subreddit comments into numerical features, focusing on the top 5000 terms while excluding common </a:t>
            </a:r>
            <a:r>
              <a:rPr lang="en-GB" dirty="0" err="1"/>
              <a:t>stopwords</a:t>
            </a:r>
            <a:r>
              <a:rPr lang="en-GB" dirty="0"/>
              <a:t>.</a:t>
            </a:r>
          </a:p>
          <a:p>
            <a:r>
              <a:rPr lang="en-GB" dirty="0"/>
              <a:t>- We split the data into training and testing sets to evaluate the model's performance.</a:t>
            </a:r>
          </a:p>
          <a:p>
            <a:r>
              <a:rPr lang="en-GB" dirty="0"/>
              <a:t>- A </a:t>
            </a:r>
            <a:r>
              <a:rPr lang="en-GB" b="1" dirty="0"/>
              <a:t>Logistic Regression</a:t>
            </a:r>
            <a:r>
              <a:rPr lang="en-GB" dirty="0"/>
              <a:t> classifier was trained using the TF-IDF-transformed data to predict subreddit labels.</a:t>
            </a:r>
          </a:p>
          <a:p>
            <a:r>
              <a:rPr lang="en-GB" dirty="0"/>
              <a:t>- This approach allowed us to effectively capture the importance of terms in distinguishing between comments from the two subreddits.</a:t>
            </a:r>
            <a:endParaRPr lang="en-US" dirty="0"/>
          </a:p>
        </p:txBody>
      </p:sp>
    </p:spTree>
    <p:extLst>
      <p:ext uri="{BB962C8B-B14F-4D97-AF65-F5344CB8AC3E}">
        <p14:creationId xmlns:p14="http://schemas.microsoft.com/office/powerpoint/2010/main" val="33696330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aph with red and blue squares&#10;&#10;AI-generated content may be incorrect.">
            <a:extLst>
              <a:ext uri="{FF2B5EF4-FFF2-40B4-BE49-F238E27FC236}">
                <a16:creationId xmlns:a16="http://schemas.microsoft.com/office/drawing/2014/main" id="{DC569C8E-3A88-4DB4-603E-E8735F2E4D09}"/>
              </a:ext>
            </a:extLst>
          </p:cNvPr>
          <p:cNvPicPr>
            <a:picLocks noChangeAspect="1"/>
          </p:cNvPicPr>
          <p:nvPr/>
        </p:nvPicPr>
        <p:blipFill>
          <a:blip r:embed="rId2"/>
          <a:stretch>
            <a:fillRect/>
          </a:stretch>
        </p:blipFill>
        <p:spPr>
          <a:xfrm>
            <a:off x="1168785" y="956170"/>
            <a:ext cx="6197215" cy="4945660"/>
          </a:xfrm>
          <a:prstGeom prst="rect">
            <a:avLst/>
          </a:prstGeom>
        </p:spPr>
      </p:pic>
      <p:sp>
        <p:nvSpPr>
          <p:cNvPr id="4" name="TextBox 3">
            <a:extLst>
              <a:ext uri="{FF2B5EF4-FFF2-40B4-BE49-F238E27FC236}">
                <a16:creationId xmlns:a16="http://schemas.microsoft.com/office/drawing/2014/main" id="{6F3569E0-FD60-5185-379D-BA79529106CB}"/>
              </a:ext>
            </a:extLst>
          </p:cNvPr>
          <p:cNvSpPr txBox="1"/>
          <p:nvPr/>
        </p:nvSpPr>
        <p:spPr>
          <a:xfrm>
            <a:off x="7746465" y="2413337"/>
            <a:ext cx="3774398" cy="2031325"/>
          </a:xfrm>
          <a:prstGeom prst="rect">
            <a:avLst/>
          </a:prstGeom>
          <a:noFill/>
        </p:spPr>
        <p:txBody>
          <a:bodyPr wrap="square" rtlCol="0">
            <a:spAutoFit/>
          </a:bodyPr>
          <a:lstStyle/>
          <a:p>
            <a:pPr algn="l"/>
            <a:r>
              <a:rPr lang="en-GB" b="0" i="0" dirty="0">
                <a:solidFill>
                  <a:srgbClr val="2A2A2A"/>
                </a:solidFill>
                <a:effectLst/>
                <a:latin typeface="Georgia" panose="02040502050405020303" pitchFamily="18" charset="0"/>
              </a:rPr>
              <a:t>Despite the fact that the Democrats subreddit is much larger, the Republicans subreddit generated significantly more comments, aligning with the success of Donald J. Trump in the presidential election race.</a:t>
            </a:r>
            <a:endParaRPr lang="en-US" i="1" dirty="0"/>
          </a:p>
        </p:txBody>
      </p:sp>
    </p:spTree>
    <p:extLst>
      <p:ext uri="{BB962C8B-B14F-4D97-AF65-F5344CB8AC3E}">
        <p14:creationId xmlns:p14="http://schemas.microsoft.com/office/powerpoint/2010/main" val="38139832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 code&#10;&#10;AI-generated content may be incorrect.">
            <a:extLst>
              <a:ext uri="{FF2B5EF4-FFF2-40B4-BE49-F238E27FC236}">
                <a16:creationId xmlns:a16="http://schemas.microsoft.com/office/drawing/2014/main" id="{B176F261-2189-3AE3-E4DB-8D0D5BDF771B}"/>
              </a:ext>
            </a:extLst>
          </p:cNvPr>
          <p:cNvPicPr>
            <a:picLocks noChangeAspect="1"/>
          </p:cNvPicPr>
          <p:nvPr/>
        </p:nvPicPr>
        <p:blipFill>
          <a:blip r:embed="rId2"/>
          <a:stretch>
            <a:fillRect/>
          </a:stretch>
        </p:blipFill>
        <p:spPr>
          <a:xfrm>
            <a:off x="1479550" y="1974850"/>
            <a:ext cx="7772400" cy="2448252"/>
          </a:xfrm>
          <a:prstGeom prst="rect">
            <a:avLst/>
          </a:prstGeom>
        </p:spPr>
      </p:pic>
    </p:spTree>
    <p:extLst>
      <p:ext uri="{BB962C8B-B14F-4D97-AF65-F5344CB8AC3E}">
        <p14:creationId xmlns:p14="http://schemas.microsoft.com/office/powerpoint/2010/main" val="170214714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e chart with red blue and grey circles&#10;&#10;AI-generated content may be incorrect.">
            <a:extLst>
              <a:ext uri="{FF2B5EF4-FFF2-40B4-BE49-F238E27FC236}">
                <a16:creationId xmlns:a16="http://schemas.microsoft.com/office/drawing/2014/main" id="{8D6C3BA0-D53D-F852-CFAF-4252C4567B18}"/>
              </a:ext>
            </a:extLst>
          </p:cNvPr>
          <p:cNvPicPr>
            <a:picLocks noChangeAspect="1"/>
          </p:cNvPicPr>
          <p:nvPr/>
        </p:nvPicPr>
        <p:blipFill>
          <a:blip r:embed="rId2"/>
          <a:stretch>
            <a:fillRect/>
          </a:stretch>
        </p:blipFill>
        <p:spPr>
          <a:xfrm>
            <a:off x="2687062" y="808182"/>
            <a:ext cx="6342461" cy="5638800"/>
          </a:xfrm>
          <a:prstGeom prst="rect">
            <a:avLst/>
          </a:prstGeom>
        </p:spPr>
      </p:pic>
    </p:spTree>
    <p:extLst>
      <p:ext uri="{BB962C8B-B14F-4D97-AF65-F5344CB8AC3E}">
        <p14:creationId xmlns:p14="http://schemas.microsoft.com/office/powerpoint/2010/main" val="36320909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4" descr="A white building with red and blue circles&#10;&#10;AI-generated content may be incorrect.">
            <a:extLst>
              <a:ext uri="{FF2B5EF4-FFF2-40B4-BE49-F238E27FC236}">
                <a16:creationId xmlns:a16="http://schemas.microsoft.com/office/drawing/2014/main" id="{2C8FDC8D-E1CD-AD7C-30E8-775FEB37573F}"/>
              </a:ext>
            </a:extLst>
          </p:cNvPr>
          <p:cNvPicPr>
            <a:picLocks noChangeAspect="1"/>
          </p:cNvPicPr>
          <p:nvPr/>
        </p:nvPicPr>
        <p:blipFill>
          <a:blip r:embed="rId2"/>
          <a:stretch>
            <a:fillRect/>
          </a:stretch>
        </p:blipFill>
        <p:spPr>
          <a:xfrm>
            <a:off x="884847" y="1442972"/>
            <a:ext cx="4836905" cy="2951594"/>
          </a:xfrm>
          <a:prstGeom prst="rect">
            <a:avLst/>
          </a:prstGeom>
        </p:spPr>
      </p:pic>
      <p:sp>
        <p:nvSpPr>
          <p:cNvPr id="3" name="TextBox 2">
            <a:extLst>
              <a:ext uri="{FF2B5EF4-FFF2-40B4-BE49-F238E27FC236}">
                <a16:creationId xmlns:a16="http://schemas.microsoft.com/office/drawing/2014/main" id="{45316F54-762B-26F2-3837-B7B41A1A5E1F}"/>
              </a:ext>
            </a:extLst>
          </p:cNvPr>
          <p:cNvSpPr txBox="1"/>
          <p:nvPr/>
        </p:nvSpPr>
        <p:spPr>
          <a:xfrm>
            <a:off x="884847" y="4684886"/>
            <a:ext cx="4836905" cy="1169551"/>
          </a:xfrm>
          <a:prstGeom prst="rect">
            <a:avLst/>
          </a:prstGeom>
          <a:noFill/>
        </p:spPr>
        <p:txBody>
          <a:bodyPr wrap="square" rtlCol="0">
            <a:spAutoFit/>
          </a:bodyPr>
          <a:lstStyle/>
          <a:p>
            <a:r>
              <a:rPr lang="en-US" sz="1400" dirty="0"/>
              <a:t>The Harvard Political Review, one of the leftist media, forecasted Harris securing the national popular vote by a margin of approximately 52% to 48%, translating to 319 electoral votes over former President Donald Trump's 219.</a:t>
            </a:r>
          </a:p>
        </p:txBody>
      </p:sp>
      <p:sp>
        <p:nvSpPr>
          <p:cNvPr id="4" name="TextBox 3">
            <a:extLst>
              <a:ext uri="{FF2B5EF4-FFF2-40B4-BE49-F238E27FC236}">
                <a16:creationId xmlns:a16="http://schemas.microsoft.com/office/drawing/2014/main" id="{C6BB739A-0E21-CC21-DDC3-BFD5202F1AAB}"/>
              </a:ext>
            </a:extLst>
          </p:cNvPr>
          <p:cNvSpPr txBox="1"/>
          <p:nvPr/>
        </p:nvSpPr>
        <p:spPr>
          <a:xfrm>
            <a:off x="6470249" y="4992662"/>
            <a:ext cx="5260825" cy="553998"/>
          </a:xfrm>
          <a:prstGeom prst="rect">
            <a:avLst/>
          </a:prstGeom>
          <a:noFill/>
        </p:spPr>
        <p:txBody>
          <a:bodyPr wrap="square" rtlCol="0">
            <a:spAutoFit/>
          </a:bodyPr>
          <a:lstStyle/>
          <a:p>
            <a:r>
              <a:rPr lang="en-GB" sz="1000" b="0" i="0" dirty="0">
                <a:solidFill>
                  <a:srgbClr val="222222"/>
                </a:solidFill>
                <a:effectLst/>
                <a:latin typeface="Roboto" panose="02000000000000000000" pitchFamily="2" charset="0"/>
              </a:rPr>
              <a:t>The "world’s most accurate economist” from the Fox News is predicting an Election Day victory for former </a:t>
            </a:r>
            <a:r>
              <a:rPr lang="en-GB" sz="1000" b="0" i="0" u="sng" dirty="0">
                <a:solidFill>
                  <a:srgbClr val="003366"/>
                </a:solidFill>
                <a:effectLst/>
                <a:latin typeface="Roboto" panose="02000000000000000000" pitchFamily="2" charset="0"/>
                <a:hlinkClick r:id="rId3"/>
              </a:rPr>
              <a:t>President Trump</a:t>
            </a:r>
            <a:r>
              <a:rPr lang="en-GB" sz="1000" b="0" i="0" dirty="0">
                <a:solidFill>
                  <a:srgbClr val="222222"/>
                </a:solidFill>
                <a:effectLst/>
                <a:latin typeface="Roboto" panose="02000000000000000000" pitchFamily="2" charset="0"/>
              </a:rPr>
              <a:t>, with Republicans also predicted to take back control of Congress in a "clean sweep."</a:t>
            </a:r>
            <a:endParaRPr lang="en-US" sz="1000" dirty="0"/>
          </a:p>
        </p:txBody>
      </p:sp>
      <p:pic>
        <p:nvPicPr>
          <p:cNvPr id="6" name="Picture 5" descr="A screenshot of a web page&#10;&#10;AI-generated content may be incorrect.">
            <a:extLst>
              <a:ext uri="{FF2B5EF4-FFF2-40B4-BE49-F238E27FC236}">
                <a16:creationId xmlns:a16="http://schemas.microsoft.com/office/drawing/2014/main" id="{B6125BAB-F60F-C849-54BD-8FC6FF3AF76B}"/>
              </a:ext>
            </a:extLst>
          </p:cNvPr>
          <p:cNvPicPr>
            <a:picLocks noChangeAspect="1"/>
          </p:cNvPicPr>
          <p:nvPr/>
        </p:nvPicPr>
        <p:blipFill>
          <a:blip r:embed="rId4"/>
          <a:stretch>
            <a:fillRect/>
          </a:stretch>
        </p:blipFill>
        <p:spPr>
          <a:xfrm>
            <a:off x="6470249" y="2122538"/>
            <a:ext cx="5034987" cy="1592461"/>
          </a:xfrm>
          <a:prstGeom prst="rect">
            <a:avLst/>
          </a:prstGeom>
        </p:spPr>
      </p:pic>
      <p:sp>
        <p:nvSpPr>
          <p:cNvPr id="7" name="TextBox 6">
            <a:extLst>
              <a:ext uri="{FF2B5EF4-FFF2-40B4-BE49-F238E27FC236}">
                <a16:creationId xmlns:a16="http://schemas.microsoft.com/office/drawing/2014/main" id="{77CEC886-20B7-AA9C-E862-BDAC9569C399}"/>
              </a:ext>
            </a:extLst>
          </p:cNvPr>
          <p:cNvSpPr txBox="1"/>
          <p:nvPr/>
        </p:nvSpPr>
        <p:spPr>
          <a:xfrm>
            <a:off x="1710077" y="551454"/>
            <a:ext cx="8023350" cy="707886"/>
          </a:xfrm>
          <a:prstGeom prst="rect">
            <a:avLst/>
          </a:prstGeom>
          <a:noFill/>
        </p:spPr>
        <p:txBody>
          <a:bodyPr wrap="none" rtlCol="0">
            <a:spAutoFit/>
          </a:bodyPr>
          <a:lstStyle/>
          <a:p>
            <a:r>
              <a:rPr lang="en-GB" sz="4000" b="1" dirty="0">
                <a:latin typeface="+mj-lt"/>
              </a:rPr>
              <a:t>Ideology Drives Polarization in Media</a:t>
            </a:r>
            <a:endParaRPr lang="en-US" sz="4000" b="1" dirty="0">
              <a:latin typeface="+mj-lt"/>
            </a:endParaRPr>
          </a:p>
        </p:txBody>
      </p:sp>
    </p:spTree>
    <p:extLst>
      <p:ext uri="{BB962C8B-B14F-4D97-AF65-F5344CB8AC3E}">
        <p14:creationId xmlns:p14="http://schemas.microsoft.com/office/powerpoint/2010/main" val="8838003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aph of a political party&#10;&#10;AI-generated content may be incorrect.">
            <a:extLst>
              <a:ext uri="{FF2B5EF4-FFF2-40B4-BE49-F238E27FC236}">
                <a16:creationId xmlns:a16="http://schemas.microsoft.com/office/drawing/2014/main" id="{EDD4E3EE-7577-54B7-8C8B-CC46B7CAAF40}"/>
              </a:ext>
            </a:extLst>
          </p:cNvPr>
          <p:cNvPicPr>
            <a:picLocks noChangeAspect="1"/>
          </p:cNvPicPr>
          <p:nvPr/>
        </p:nvPicPr>
        <p:blipFill>
          <a:blip r:embed="rId2"/>
          <a:stretch>
            <a:fillRect/>
          </a:stretch>
        </p:blipFill>
        <p:spPr>
          <a:xfrm>
            <a:off x="1913787" y="665019"/>
            <a:ext cx="7888432" cy="5126182"/>
          </a:xfrm>
          <a:prstGeom prst="rect">
            <a:avLst/>
          </a:prstGeom>
        </p:spPr>
      </p:pic>
    </p:spTree>
    <p:extLst>
      <p:ext uri="{BB962C8B-B14F-4D97-AF65-F5344CB8AC3E}">
        <p14:creationId xmlns:p14="http://schemas.microsoft.com/office/powerpoint/2010/main" val="349334935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AI-generated content may be incorrect.">
            <a:extLst>
              <a:ext uri="{FF2B5EF4-FFF2-40B4-BE49-F238E27FC236}">
                <a16:creationId xmlns:a16="http://schemas.microsoft.com/office/drawing/2014/main" id="{A218E2EA-980E-E56B-B1E1-9D8F8210E531}"/>
              </a:ext>
            </a:extLst>
          </p:cNvPr>
          <p:cNvPicPr>
            <a:picLocks noChangeAspect="1"/>
          </p:cNvPicPr>
          <p:nvPr/>
        </p:nvPicPr>
        <p:blipFill>
          <a:blip r:embed="rId2"/>
          <a:stretch>
            <a:fillRect/>
          </a:stretch>
        </p:blipFill>
        <p:spPr>
          <a:xfrm>
            <a:off x="1720402" y="651163"/>
            <a:ext cx="7772400" cy="4972982"/>
          </a:xfrm>
          <a:prstGeom prst="rect">
            <a:avLst/>
          </a:prstGeom>
        </p:spPr>
      </p:pic>
    </p:spTree>
    <p:extLst>
      <p:ext uri="{BB962C8B-B14F-4D97-AF65-F5344CB8AC3E}">
        <p14:creationId xmlns:p14="http://schemas.microsoft.com/office/powerpoint/2010/main" val="30910603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AI-generated content may be incorrect.">
            <a:extLst>
              <a:ext uri="{FF2B5EF4-FFF2-40B4-BE49-F238E27FC236}">
                <a16:creationId xmlns:a16="http://schemas.microsoft.com/office/drawing/2014/main" id="{CCD95B0B-7538-A587-3D18-349D7E6D4917}"/>
              </a:ext>
            </a:extLst>
          </p:cNvPr>
          <p:cNvPicPr>
            <a:picLocks noChangeAspect="1"/>
          </p:cNvPicPr>
          <p:nvPr/>
        </p:nvPicPr>
        <p:blipFill>
          <a:blip r:embed="rId2"/>
          <a:stretch>
            <a:fillRect/>
          </a:stretch>
        </p:blipFill>
        <p:spPr>
          <a:xfrm>
            <a:off x="1529196" y="1321377"/>
            <a:ext cx="7772400" cy="3565556"/>
          </a:xfrm>
          <a:prstGeom prst="rect">
            <a:avLst/>
          </a:prstGeom>
        </p:spPr>
      </p:pic>
    </p:spTree>
    <p:extLst>
      <p:ext uri="{BB962C8B-B14F-4D97-AF65-F5344CB8AC3E}">
        <p14:creationId xmlns:p14="http://schemas.microsoft.com/office/powerpoint/2010/main" val="335025697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 program&#10;&#10;AI-generated content may be incorrect.">
            <a:extLst>
              <a:ext uri="{FF2B5EF4-FFF2-40B4-BE49-F238E27FC236}">
                <a16:creationId xmlns:a16="http://schemas.microsoft.com/office/drawing/2014/main" id="{288E90C0-A62D-8AAF-CEAC-EFB4C9A17875}"/>
              </a:ext>
            </a:extLst>
          </p:cNvPr>
          <p:cNvPicPr>
            <a:picLocks noChangeAspect="1"/>
          </p:cNvPicPr>
          <p:nvPr/>
        </p:nvPicPr>
        <p:blipFill>
          <a:blip r:embed="rId2"/>
          <a:stretch>
            <a:fillRect/>
          </a:stretch>
        </p:blipFill>
        <p:spPr>
          <a:xfrm>
            <a:off x="1611168" y="1143000"/>
            <a:ext cx="7772400" cy="3680149"/>
          </a:xfrm>
          <a:prstGeom prst="rect">
            <a:avLst/>
          </a:prstGeom>
        </p:spPr>
      </p:pic>
    </p:spTree>
    <p:extLst>
      <p:ext uri="{BB962C8B-B14F-4D97-AF65-F5344CB8AC3E}">
        <p14:creationId xmlns:p14="http://schemas.microsoft.com/office/powerpoint/2010/main" val="348198375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white paper with black text&#10;&#10;AI-generated content may be incorrect.">
            <a:extLst>
              <a:ext uri="{FF2B5EF4-FFF2-40B4-BE49-F238E27FC236}">
                <a16:creationId xmlns:a16="http://schemas.microsoft.com/office/drawing/2014/main" id="{FA85C77E-69B9-3A45-E783-0B5F135009A1}"/>
              </a:ext>
            </a:extLst>
          </p:cNvPr>
          <p:cNvPicPr>
            <a:picLocks noChangeAspect="1"/>
          </p:cNvPicPr>
          <p:nvPr/>
        </p:nvPicPr>
        <p:blipFill>
          <a:blip r:embed="rId2"/>
          <a:stretch>
            <a:fillRect/>
          </a:stretch>
        </p:blipFill>
        <p:spPr>
          <a:xfrm>
            <a:off x="1788391" y="938068"/>
            <a:ext cx="7772400" cy="4460603"/>
          </a:xfrm>
          <a:prstGeom prst="rect">
            <a:avLst/>
          </a:prstGeom>
        </p:spPr>
      </p:pic>
    </p:spTree>
    <p:extLst>
      <p:ext uri="{BB962C8B-B14F-4D97-AF65-F5344CB8AC3E}">
        <p14:creationId xmlns:p14="http://schemas.microsoft.com/office/powerpoint/2010/main" val="96442147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 screen&#10;&#10;AI-generated content may be incorrect.">
            <a:extLst>
              <a:ext uri="{FF2B5EF4-FFF2-40B4-BE49-F238E27FC236}">
                <a16:creationId xmlns:a16="http://schemas.microsoft.com/office/drawing/2014/main" id="{166BE45C-EC37-1D72-094D-6E12F1B831A0}"/>
              </a:ext>
            </a:extLst>
          </p:cNvPr>
          <p:cNvPicPr>
            <a:picLocks noChangeAspect="1"/>
          </p:cNvPicPr>
          <p:nvPr/>
        </p:nvPicPr>
        <p:blipFill>
          <a:blip r:embed="rId2"/>
          <a:stretch>
            <a:fillRect/>
          </a:stretch>
        </p:blipFill>
        <p:spPr>
          <a:xfrm>
            <a:off x="2686050" y="2089150"/>
            <a:ext cx="6819900" cy="2679700"/>
          </a:xfrm>
          <a:prstGeom prst="rect">
            <a:avLst/>
          </a:prstGeom>
        </p:spPr>
      </p:pic>
      <p:sp>
        <p:nvSpPr>
          <p:cNvPr id="2" name="TextBox 1">
            <a:extLst>
              <a:ext uri="{FF2B5EF4-FFF2-40B4-BE49-F238E27FC236}">
                <a16:creationId xmlns:a16="http://schemas.microsoft.com/office/drawing/2014/main" id="{2A793375-1854-F8B6-9AE7-2AFB34A6AA3D}"/>
              </a:ext>
            </a:extLst>
          </p:cNvPr>
          <p:cNvSpPr txBox="1"/>
          <p:nvPr/>
        </p:nvSpPr>
        <p:spPr>
          <a:xfrm>
            <a:off x="1678329" y="1446835"/>
            <a:ext cx="3390672" cy="369332"/>
          </a:xfrm>
          <a:prstGeom prst="rect">
            <a:avLst/>
          </a:prstGeom>
          <a:noFill/>
        </p:spPr>
        <p:txBody>
          <a:bodyPr wrap="none" rtlCol="0">
            <a:spAutoFit/>
          </a:bodyPr>
          <a:lstStyle/>
          <a:p>
            <a:r>
              <a:rPr lang="en-US" dirty="0"/>
              <a:t>Custom comments are tested</a:t>
            </a:r>
          </a:p>
        </p:txBody>
      </p:sp>
    </p:spTree>
    <p:extLst>
      <p:ext uri="{BB962C8B-B14F-4D97-AF65-F5344CB8AC3E}">
        <p14:creationId xmlns:p14="http://schemas.microsoft.com/office/powerpoint/2010/main" val="39399026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BAEAB7-28F4-C4D8-2108-4360B728A9A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9493E8D-F1B0-5F2C-4731-AC1E882F2153}"/>
              </a:ext>
            </a:extLst>
          </p:cNvPr>
          <p:cNvSpPr>
            <a:spLocks noGrp="1"/>
          </p:cNvSpPr>
          <p:nvPr>
            <p:ph type="title"/>
          </p:nvPr>
        </p:nvSpPr>
        <p:spPr/>
        <p:txBody>
          <a:bodyPr/>
          <a:lstStyle/>
          <a:p>
            <a:r>
              <a:rPr lang="en-US" dirty="0"/>
              <a:t>Conclusion</a:t>
            </a:r>
          </a:p>
        </p:txBody>
      </p:sp>
      <p:sp>
        <p:nvSpPr>
          <p:cNvPr id="9" name="Content Placeholder 8">
            <a:extLst>
              <a:ext uri="{FF2B5EF4-FFF2-40B4-BE49-F238E27FC236}">
                <a16:creationId xmlns:a16="http://schemas.microsoft.com/office/drawing/2014/main" id="{1549B7AA-4D55-C5C0-BEF7-0A7C30125C66}"/>
              </a:ext>
            </a:extLst>
          </p:cNvPr>
          <p:cNvSpPr>
            <a:spLocks noGrp="1"/>
          </p:cNvSpPr>
          <p:nvPr>
            <p:ph idx="1"/>
          </p:nvPr>
        </p:nvSpPr>
        <p:spPr>
          <a:xfrm>
            <a:off x="1066800" y="2260601"/>
            <a:ext cx="10058400" cy="3760891"/>
          </a:xfrm>
        </p:spPr>
        <p:txBody>
          <a:bodyPr/>
          <a:lstStyle/>
          <a:p>
            <a:endParaRPr lang="en-US" dirty="0"/>
          </a:p>
        </p:txBody>
      </p:sp>
    </p:spTree>
    <p:extLst>
      <p:ext uri="{BB962C8B-B14F-4D97-AF65-F5344CB8AC3E}">
        <p14:creationId xmlns:p14="http://schemas.microsoft.com/office/powerpoint/2010/main" val="39711412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D0BDDC1-C756-8AE0-8B6F-356AF0C5B648}"/>
              </a:ext>
            </a:extLst>
          </p:cNvPr>
          <p:cNvSpPr txBox="1"/>
          <p:nvPr/>
        </p:nvSpPr>
        <p:spPr>
          <a:xfrm>
            <a:off x="2824223" y="2152891"/>
            <a:ext cx="8058616" cy="369332"/>
          </a:xfrm>
          <a:prstGeom prst="rect">
            <a:avLst/>
          </a:prstGeom>
          <a:noFill/>
        </p:spPr>
        <p:txBody>
          <a:bodyPr wrap="none" rtlCol="0">
            <a:spAutoFit/>
          </a:bodyPr>
          <a:lstStyle/>
          <a:p>
            <a:r>
              <a:rPr lang="en-US" dirty="0"/>
              <a:t>(example of polarized reaction to same scandal from leftist/rightist news)</a:t>
            </a:r>
          </a:p>
        </p:txBody>
      </p:sp>
    </p:spTree>
    <p:extLst>
      <p:ext uri="{BB962C8B-B14F-4D97-AF65-F5344CB8AC3E}">
        <p14:creationId xmlns:p14="http://schemas.microsoft.com/office/powerpoint/2010/main" val="35545653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white background with black text&#10;&#10;AI-generated content may be incorrect.">
            <a:extLst>
              <a:ext uri="{FF2B5EF4-FFF2-40B4-BE49-F238E27FC236}">
                <a16:creationId xmlns:a16="http://schemas.microsoft.com/office/drawing/2014/main" id="{F7829EC8-9719-9964-A51D-A089052CC2AB}"/>
              </a:ext>
            </a:extLst>
          </p:cNvPr>
          <p:cNvPicPr>
            <a:picLocks noChangeAspect="1"/>
          </p:cNvPicPr>
          <p:nvPr/>
        </p:nvPicPr>
        <p:blipFill>
          <a:blip r:embed="rId2"/>
          <a:stretch>
            <a:fillRect/>
          </a:stretch>
        </p:blipFill>
        <p:spPr>
          <a:xfrm>
            <a:off x="2209800" y="1670050"/>
            <a:ext cx="7772400" cy="3184844"/>
          </a:xfrm>
          <a:prstGeom prst="rect">
            <a:avLst/>
          </a:prstGeom>
        </p:spPr>
      </p:pic>
    </p:spTree>
    <p:extLst>
      <p:ext uri="{BB962C8B-B14F-4D97-AF65-F5344CB8AC3E}">
        <p14:creationId xmlns:p14="http://schemas.microsoft.com/office/powerpoint/2010/main" val="28571082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ED3DFAE-9589-4A16-6CC5-5F15ABC9FC08}"/>
              </a:ext>
            </a:extLst>
          </p:cNvPr>
          <p:cNvSpPr txBox="1"/>
          <p:nvPr/>
        </p:nvSpPr>
        <p:spPr>
          <a:xfrm>
            <a:off x="4250530" y="1574156"/>
            <a:ext cx="7674016" cy="4278094"/>
          </a:xfrm>
          <a:prstGeom prst="rect">
            <a:avLst/>
          </a:prstGeom>
          <a:noFill/>
        </p:spPr>
        <p:txBody>
          <a:bodyPr wrap="square" rtlCol="0">
            <a:spAutoFit/>
          </a:bodyPr>
          <a:lstStyle/>
          <a:p>
            <a:r>
              <a:rPr lang="en-GB" sz="2400" b="1" dirty="0">
                <a:latin typeface="Georgia" panose="02040502050405020303" pitchFamily="18" charset="0"/>
              </a:rPr>
              <a:t>Trust in Media is Divided</a:t>
            </a:r>
          </a:p>
          <a:p>
            <a:endParaRPr lang="en-GB" sz="1600" dirty="0">
              <a:latin typeface="Georgia" panose="02040502050405020303" pitchFamily="18" charset="0"/>
            </a:endParaRPr>
          </a:p>
          <a:p>
            <a:r>
              <a:rPr lang="en-GB" sz="1600" dirty="0">
                <a:latin typeface="Georgia" panose="02040502050405020303" pitchFamily="18" charset="0"/>
              </a:rPr>
              <a:t>Democrats trust a wide range of news sources, while Republicans distrust many of the same outlets (Pew Research </a:t>
            </a:r>
            <a:r>
              <a:rPr lang="en-GB" sz="1600" dirty="0" err="1">
                <a:latin typeface="Georgia" panose="02040502050405020303" pitchFamily="18" charset="0"/>
              </a:rPr>
              <a:t>Center</a:t>
            </a:r>
            <a:r>
              <a:rPr lang="en-GB" sz="1600" dirty="0">
                <a:latin typeface="Georgia" panose="02040502050405020303" pitchFamily="18" charset="0"/>
              </a:rPr>
              <a:t>).</a:t>
            </a:r>
          </a:p>
          <a:p>
            <a:pPr>
              <a:buFont typeface="Arial" panose="020B0604020202020204" pitchFamily="34" charset="0"/>
              <a:buChar char="•"/>
            </a:pPr>
            <a:endParaRPr lang="en-GB" sz="2400" dirty="0">
              <a:latin typeface="Georgia" panose="02040502050405020303" pitchFamily="18" charset="0"/>
            </a:endParaRPr>
          </a:p>
          <a:p>
            <a:r>
              <a:rPr lang="en-GB" sz="2400" b="1" dirty="0">
                <a:latin typeface="Georgia" panose="02040502050405020303" pitchFamily="18" charset="0"/>
              </a:rPr>
              <a:t>Polarization is Growing</a:t>
            </a:r>
            <a:r>
              <a:rPr lang="en-GB" sz="2400" dirty="0">
                <a:latin typeface="Georgia" panose="02040502050405020303" pitchFamily="18" charset="0"/>
              </a:rPr>
              <a:t>:</a:t>
            </a:r>
          </a:p>
          <a:p>
            <a:endParaRPr lang="en-GB" sz="2400" dirty="0">
              <a:latin typeface="Georgia" panose="02040502050405020303" pitchFamily="18" charset="0"/>
            </a:endParaRPr>
          </a:p>
          <a:p>
            <a:r>
              <a:rPr lang="en-GB" sz="1600" dirty="0">
                <a:latin typeface="Georgia" panose="02040502050405020303" pitchFamily="18" charset="0"/>
              </a:rPr>
              <a:t>The gap in media trust between political groups has widened significantly, reflecting increasing ideological divides.</a:t>
            </a:r>
          </a:p>
          <a:p>
            <a:pPr>
              <a:buFont typeface="Arial" panose="020B0604020202020204" pitchFamily="34" charset="0"/>
              <a:buChar char="•"/>
            </a:pPr>
            <a:endParaRPr lang="en-GB" sz="2400" dirty="0">
              <a:latin typeface="Georgia" panose="02040502050405020303" pitchFamily="18" charset="0"/>
            </a:endParaRPr>
          </a:p>
          <a:p>
            <a:r>
              <a:rPr lang="en-GB" sz="2400" b="1" dirty="0">
                <a:latin typeface="Georgia" panose="02040502050405020303" pitchFamily="18" charset="0"/>
              </a:rPr>
              <a:t>Impact</a:t>
            </a:r>
            <a:r>
              <a:rPr lang="en-GB" sz="2400" dirty="0">
                <a:latin typeface="Georgia" panose="02040502050405020303" pitchFamily="18" charset="0"/>
              </a:rPr>
              <a:t>:</a:t>
            </a:r>
          </a:p>
          <a:p>
            <a:endParaRPr lang="en-GB" sz="1600" dirty="0">
              <a:latin typeface="Georgia" panose="02040502050405020303" pitchFamily="18" charset="0"/>
            </a:endParaRPr>
          </a:p>
          <a:p>
            <a:r>
              <a:rPr lang="en-GB" sz="1600" dirty="0">
                <a:latin typeface="Georgia" panose="02040502050405020303" pitchFamily="18" charset="0"/>
              </a:rPr>
              <a:t>Different groups rely on distinct sources, leading to divergent views and reinforcing partisan echo chambers.</a:t>
            </a:r>
          </a:p>
        </p:txBody>
      </p:sp>
      <p:pic>
        <p:nvPicPr>
          <p:cNvPr id="4" name="Picture 3" descr="A screenshot of a survey&#10;&#10;AI-generated content may be incorrect.">
            <a:extLst>
              <a:ext uri="{FF2B5EF4-FFF2-40B4-BE49-F238E27FC236}">
                <a16:creationId xmlns:a16="http://schemas.microsoft.com/office/drawing/2014/main" id="{4A55AE21-24B1-77DF-B860-0C00C94F1E73}"/>
              </a:ext>
            </a:extLst>
          </p:cNvPr>
          <p:cNvPicPr>
            <a:picLocks noChangeAspect="1"/>
          </p:cNvPicPr>
          <p:nvPr/>
        </p:nvPicPr>
        <p:blipFill>
          <a:blip r:embed="rId2"/>
          <a:stretch>
            <a:fillRect/>
          </a:stretch>
        </p:blipFill>
        <p:spPr>
          <a:xfrm>
            <a:off x="702000" y="1574156"/>
            <a:ext cx="2989560" cy="4205497"/>
          </a:xfrm>
          <a:prstGeom prst="rect">
            <a:avLst/>
          </a:prstGeom>
        </p:spPr>
      </p:pic>
      <p:sp>
        <p:nvSpPr>
          <p:cNvPr id="5" name="TextBox 4">
            <a:extLst>
              <a:ext uri="{FF2B5EF4-FFF2-40B4-BE49-F238E27FC236}">
                <a16:creationId xmlns:a16="http://schemas.microsoft.com/office/drawing/2014/main" id="{5A521AD2-CA17-C4DE-7911-53186F986499}"/>
              </a:ext>
            </a:extLst>
          </p:cNvPr>
          <p:cNvSpPr txBox="1"/>
          <p:nvPr/>
        </p:nvSpPr>
        <p:spPr>
          <a:xfrm>
            <a:off x="1551326" y="493572"/>
            <a:ext cx="9089348" cy="584775"/>
          </a:xfrm>
          <a:prstGeom prst="rect">
            <a:avLst/>
          </a:prstGeom>
          <a:noFill/>
        </p:spPr>
        <p:txBody>
          <a:bodyPr wrap="none" rtlCol="0">
            <a:spAutoFit/>
          </a:bodyPr>
          <a:lstStyle/>
          <a:p>
            <a:r>
              <a:rPr lang="en-GB" sz="3200" b="1" dirty="0"/>
              <a:t>Ideology Drives Media Credibility Polarization</a:t>
            </a:r>
            <a:endParaRPr lang="en-US" sz="3200" b="1" dirty="0">
              <a:latin typeface="+mj-lt"/>
            </a:endParaRPr>
          </a:p>
        </p:txBody>
      </p:sp>
    </p:spTree>
    <p:extLst>
      <p:ext uri="{BB962C8B-B14F-4D97-AF65-F5344CB8AC3E}">
        <p14:creationId xmlns:p14="http://schemas.microsoft.com/office/powerpoint/2010/main" val="17385693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paper&#10;&#10;AI-generated content may be incorrect.">
            <a:extLst>
              <a:ext uri="{FF2B5EF4-FFF2-40B4-BE49-F238E27FC236}">
                <a16:creationId xmlns:a16="http://schemas.microsoft.com/office/drawing/2014/main" id="{79358BEE-13D8-2F4D-EEAB-A3BF08851881}"/>
              </a:ext>
            </a:extLst>
          </p:cNvPr>
          <p:cNvPicPr>
            <a:picLocks noChangeAspect="1"/>
          </p:cNvPicPr>
          <p:nvPr/>
        </p:nvPicPr>
        <p:blipFill>
          <a:blip r:embed="rId2"/>
          <a:stretch>
            <a:fillRect/>
          </a:stretch>
        </p:blipFill>
        <p:spPr>
          <a:xfrm>
            <a:off x="822614" y="828015"/>
            <a:ext cx="6464877" cy="5201970"/>
          </a:xfrm>
          <a:prstGeom prst="rect">
            <a:avLst/>
          </a:prstGeom>
        </p:spPr>
      </p:pic>
      <p:sp>
        <p:nvSpPr>
          <p:cNvPr id="4" name="TextBox 3">
            <a:extLst>
              <a:ext uri="{FF2B5EF4-FFF2-40B4-BE49-F238E27FC236}">
                <a16:creationId xmlns:a16="http://schemas.microsoft.com/office/drawing/2014/main" id="{A966E74F-7329-FECE-5AD5-E48D84CC4689}"/>
              </a:ext>
            </a:extLst>
          </p:cNvPr>
          <p:cNvSpPr txBox="1"/>
          <p:nvPr/>
        </p:nvSpPr>
        <p:spPr>
          <a:xfrm>
            <a:off x="7864999" y="1305341"/>
            <a:ext cx="3774398" cy="4247317"/>
          </a:xfrm>
          <a:prstGeom prst="rect">
            <a:avLst/>
          </a:prstGeom>
          <a:noFill/>
        </p:spPr>
        <p:txBody>
          <a:bodyPr wrap="square" rtlCol="0">
            <a:spAutoFit/>
          </a:bodyPr>
          <a:lstStyle/>
          <a:p>
            <a:pPr algn="l"/>
            <a:r>
              <a:rPr lang="en-GB" b="0" i="0" dirty="0">
                <a:solidFill>
                  <a:srgbClr val="2A2A2A"/>
                </a:solidFill>
                <a:effectLst/>
                <a:latin typeface="Georgia" panose="02040502050405020303" pitchFamily="18" charset="0"/>
              </a:rPr>
              <a:t>About two-thirds of liberal Democrats (66%) trust The New York Times, for example. In comparison, just 10% of conservative Republicans trust the Times, while 50% outright distrust it. </a:t>
            </a:r>
          </a:p>
          <a:p>
            <a:pPr algn="l"/>
            <a:endParaRPr lang="en-GB" dirty="0">
              <a:solidFill>
                <a:srgbClr val="2A2A2A"/>
              </a:solidFill>
              <a:latin typeface="Georgia" panose="02040502050405020303" pitchFamily="18" charset="0"/>
            </a:endParaRPr>
          </a:p>
          <a:p>
            <a:pPr algn="l"/>
            <a:r>
              <a:rPr lang="en-GB" b="0" i="0" dirty="0">
                <a:solidFill>
                  <a:srgbClr val="2A2A2A"/>
                </a:solidFill>
                <a:effectLst/>
                <a:latin typeface="Georgia" panose="02040502050405020303" pitchFamily="18" charset="0"/>
              </a:rPr>
              <a:t>Rush Limbaugh, meanwhile, is the third-most trusted source among conservative Republicans (38%) but tied for the second-most distrusted source among liberal Democrats (55%).</a:t>
            </a:r>
          </a:p>
          <a:p>
            <a:endParaRPr lang="en-US" i="1" dirty="0"/>
          </a:p>
        </p:txBody>
      </p:sp>
      <p:sp>
        <p:nvSpPr>
          <p:cNvPr id="8" name="Rectangle 7">
            <a:extLst>
              <a:ext uri="{FF2B5EF4-FFF2-40B4-BE49-F238E27FC236}">
                <a16:creationId xmlns:a16="http://schemas.microsoft.com/office/drawing/2014/main" id="{701FD8C6-7F9C-0CC0-2D8E-BEFA27455853}"/>
              </a:ext>
            </a:extLst>
          </p:cNvPr>
          <p:cNvSpPr/>
          <p:nvPr/>
        </p:nvSpPr>
        <p:spPr>
          <a:xfrm>
            <a:off x="947305" y="2382981"/>
            <a:ext cx="1629641" cy="174673"/>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3687A425-CC72-547B-6B5A-C3CCB4B3EA52}"/>
              </a:ext>
            </a:extLst>
          </p:cNvPr>
          <p:cNvSpPr/>
          <p:nvPr/>
        </p:nvSpPr>
        <p:spPr>
          <a:xfrm>
            <a:off x="5533160" y="4738254"/>
            <a:ext cx="1629641" cy="174673"/>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6BAD5745-DABA-5C3E-42E6-C050C73DC7A5}"/>
              </a:ext>
            </a:extLst>
          </p:cNvPr>
          <p:cNvSpPr/>
          <p:nvPr/>
        </p:nvSpPr>
        <p:spPr>
          <a:xfrm>
            <a:off x="947304" y="4549726"/>
            <a:ext cx="1629641" cy="174673"/>
          </a:xfrm>
          <a:prstGeom prst="rect">
            <a:avLst/>
          </a:prstGeom>
          <a:noFill/>
          <a:ln w="254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22A25567-C412-09D5-17BD-7F4B4F83FC13}"/>
              </a:ext>
            </a:extLst>
          </p:cNvPr>
          <p:cNvSpPr/>
          <p:nvPr/>
        </p:nvSpPr>
        <p:spPr>
          <a:xfrm>
            <a:off x="5533160" y="2557654"/>
            <a:ext cx="1629641" cy="174673"/>
          </a:xfrm>
          <a:prstGeom prst="rect">
            <a:avLst/>
          </a:prstGeom>
          <a:noFill/>
          <a:ln w="254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4" name="Straight Connector 13">
            <a:extLst>
              <a:ext uri="{FF2B5EF4-FFF2-40B4-BE49-F238E27FC236}">
                <a16:creationId xmlns:a16="http://schemas.microsoft.com/office/drawing/2014/main" id="{BA656995-C3A7-663E-3D2A-1154973425D0}"/>
              </a:ext>
            </a:extLst>
          </p:cNvPr>
          <p:cNvCxnSpPr/>
          <p:nvPr/>
        </p:nvCxnSpPr>
        <p:spPr>
          <a:xfrm>
            <a:off x="7864999" y="3689517"/>
            <a:ext cx="0" cy="1413164"/>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A4EAB63-3D24-FC9E-5F35-263277870BC5}"/>
              </a:ext>
            </a:extLst>
          </p:cNvPr>
          <p:cNvCxnSpPr>
            <a:cxnSpLocks/>
          </p:cNvCxnSpPr>
          <p:nvPr/>
        </p:nvCxnSpPr>
        <p:spPr>
          <a:xfrm>
            <a:off x="7864999" y="1514353"/>
            <a:ext cx="0" cy="158906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97214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pic>
        <p:nvPicPr>
          <p:cNvPr id="188" name="Google Shape;188;p7"/>
          <p:cNvPicPr preferRelativeResize="0"/>
          <p:nvPr/>
        </p:nvPicPr>
        <p:blipFill>
          <a:blip r:embed="rId3">
            <a:alphaModFix/>
          </a:blip>
          <a:stretch>
            <a:fillRect/>
          </a:stretch>
        </p:blipFill>
        <p:spPr>
          <a:xfrm>
            <a:off x="-5495239" y="-543361"/>
            <a:ext cx="23182439" cy="7504884"/>
          </a:xfrm>
          <a:prstGeom prst="rect">
            <a:avLst/>
          </a:prstGeom>
          <a:noFill/>
          <a:ln>
            <a:noFill/>
          </a:ln>
        </p:spPr>
      </p:pic>
      <p:sp>
        <p:nvSpPr>
          <p:cNvPr id="189" name="Google Shape;189;p7"/>
          <p:cNvSpPr txBox="1"/>
          <p:nvPr/>
        </p:nvSpPr>
        <p:spPr>
          <a:xfrm>
            <a:off x="937481" y="3059152"/>
            <a:ext cx="10602478" cy="1477328"/>
          </a:xfrm>
          <a:prstGeom prst="rect">
            <a:avLst/>
          </a:prstGeom>
          <a:noFill/>
          <a:ln>
            <a:noFill/>
          </a:ln>
        </p:spPr>
        <p:txBody>
          <a:bodyPr spcFirstLastPara="1" wrap="square" lIns="0" tIns="0" rIns="0" bIns="0" anchor="t" anchorCtr="0">
            <a:spAutoFit/>
          </a:bodyPr>
          <a:lstStyle/>
          <a:p>
            <a:pPr algn="ctr"/>
            <a:r>
              <a:rPr lang="en-GB" sz="3200" i="1" dirty="0">
                <a:latin typeface="Georgia" panose="02040502050405020303" pitchFamily="18" charset="0"/>
              </a:rPr>
              <a:t>Investigate the extent of polarization between two ideologically distinct communities on Reddit (subreddit) : 'democrats' and 'republicans'</a:t>
            </a:r>
            <a:endParaRPr lang="en-US" sz="3200" i="1" dirty="0">
              <a:latin typeface="Georgia" panose="02040502050405020303" pitchFamily="18" charset="0"/>
            </a:endParaRPr>
          </a:p>
        </p:txBody>
      </p:sp>
      <p:sp>
        <p:nvSpPr>
          <p:cNvPr id="190" name="Google Shape;190;p7"/>
          <p:cNvSpPr txBox="1"/>
          <p:nvPr/>
        </p:nvSpPr>
        <p:spPr>
          <a:xfrm>
            <a:off x="937481" y="1254434"/>
            <a:ext cx="10317000" cy="1067087"/>
          </a:xfrm>
          <a:prstGeom prst="rect">
            <a:avLst/>
          </a:prstGeom>
          <a:noFill/>
          <a:ln>
            <a:noFill/>
          </a:ln>
        </p:spPr>
        <p:txBody>
          <a:bodyPr spcFirstLastPara="1" wrap="square" lIns="0" tIns="0" rIns="0" bIns="0" anchor="t" anchorCtr="0">
            <a:spAutoFit/>
          </a:bodyPr>
          <a:lstStyle/>
          <a:p>
            <a:pPr algn="ctr"/>
            <a:r>
              <a:rPr lang="en-US" sz="6934" b="1" dirty="0">
                <a:latin typeface="+mj-lt"/>
                <a:ea typeface="DM Sans"/>
                <a:cs typeface="DM Sans"/>
                <a:sym typeface="DM Sans"/>
              </a:rPr>
              <a:t>Motivation</a:t>
            </a:r>
            <a:endParaRPr sz="1200" dirty="0">
              <a:latin typeface="+mj-lt"/>
            </a:endParaRPr>
          </a:p>
        </p:txBody>
      </p:sp>
    </p:spTree>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30873D-5CB7-3425-4C6A-44D879E99CF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AE2A821-FDD4-21D3-13EB-A69F234030FF}"/>
              </a:ext>
            </a:extLst>
          </p:cNvPr>
          <p:cNvSpPr>
            <a:spLocks noGrp="1"/>
          </p:cNvSpPr>
          <p:nvPr>
            <p:ph type="title"/>
          </p:nvPr>
        </p:nvSpPr>
        <p:spPr/>
        <p:txBody>
          <a:bodyPr/>
          <a:lstStyle/>
          <a:p>
            <a:r>
              <a:rPr lang="en-US" dirty="0"/>
              <a:t>Objectives</a:t>
            </a:r>
          </a:p>
        </p:txBody>
      </p:sp>
      <p:sp>
        <p:nvSpPr>
          <p:cNvPr id="3" name="Content Placeholder 2">
            <a:extLst>
              <a:ext uri="{FF2B5EF4-FFF2-40B4-BE49-F238E27FC236}">
                <a16:creationId xmlns:a16="http://schemas.microsoft.com/office/drawing/2014/main" id="{2A76B17B-8519-DA5E-9BC4-605254F53514}"/>
              </a:ext>
            </a:extLst>
          </p:cNvPr>
          <p:cNvSpPr>
            <a:spLocks noGrp="1"/>
          </p:cNvSpPr>
          <p:nvPr>
            <p:ph idx="1"/>
          </p:nvPr>
        </p:nvSpPr>
        <p:spPr/>
        <p:txBody>
          <a:bodyPr>
            <a:normAutofit lnSpcReduction="10000"/>
          </a:bodyPr>
          <a:lstStyle/>
          <a:p>
            <a:r>
              <a:rPr lang="en-GB" b="1" dirty="0"/>
              <a:t>Examine News Source Preferences:</a:t>
            </a:r>
          </a:p>
          <a:p>
            <a:r>
              <a:rPr lang="en-GB" dirty="0"/>
              <a:t>Identify the differences in news sources shared and discussed within each subreddit to reflect ideological divides.</a:t>
            </a:r>
          </a:p>
          <a:p>
            <a:r>
              <a:rPr lang="en-GB" b="1" dirty="0"/>
              <a:t>Understand Linguistic Differences:</a:t>
            </a:r>
          </a:p>
          <a:p>
            <a:r>
              <a:rPr lang="en-GB" dirty="0" err="1"/>
              <a:t>Analyze</a:t>
            </a:r>
            <a:r>
              <a:rPr lang="en-GB" dirty="0"/>
              <a:t> distinct language patterns and key phrases used by members of each subreddit to highlight their communication styles.</a:t>
            </a:r>
          </a:p>
          <a:p>
            <a:r>
              <a:rPr lang="en-GB" b="1" dirty="0"/>
              <a:t>Build a Classifier to Quantify Polarization:</a:t>
            </a:r>
          </a:p>
          <a:p>
            <a:r>
              <a:rPr lang="en-GB" dirty="0"/>
              <a:t>Develop a machine learning model to classify comments, validating the hypothesis that the two subreddits exhibit significant polarization.</a:t>
            </a:r>
          </a:p>
        </p:txBody>
      </p:sp>
    </p:spTree>
    <p:extLst>
      <p:ext uri="{BB962C8B-B14F-4D97-AF65-F5344CB8AC3E}">
        <p14:creationId xmlns:p14="http://schemas.microsoft.com/office/powerpoint/2010/main" val="3383827859"/>
      </p:ext>
    </p:extLst>
  </p:cSld>
  <p:clrMapOvr>
    <a:masterClrMapping/>
  </p:clrMapOvr>
</p:sld>
</file>

<file path=ppt/theme/theme1.xml><?xml version="1.0" encoding="utf-8"?>
<a:theme xmlns:a="http://schemas.openxmlformats.org/drawingml/2006/main" name="RetrospectVTI">
  <a:themeElements>
    <a:clrScheme name="AnalogousFromLightSeedLeftStep">
      <a:dk1>
        <a:srgbClr val="000000"/>
      </a:dk1>
      <a:lt1>
        <a:srgbClr val="FFFFFF"/>
      </a:lt1>
      <a:dk2>
        <a:srgbClr val="22363C"/>
      </a:dk2>
      <a:lt2>
        <a:srgbClr val="E8E6E2"/>
      </a:lt2>
      <a:accent1>
        <a:srgbClr val="6E9BEE"/>
      </a:accent1>
      <a:accent2>
        <a:srgbClr val="25B1DB"/>
      </a:accent2>
      <a:accent3>
        <a:srgbClr val="36B59E"/>
      </a:accent3>
      <a:accent4>
        <a:srgbClr val="31B967"/>
      </a:accent4>
      <a:accent5>
        <a:srgbClr val="2FBB2D"/>
      </a:accent5>
      <a:accent6>
        <a:srgbClr val="70B53C"/>
      </a:accent6>
      <a:hlink>
        <a:srgbClr val="94805A"/>
      </a:hlink>
      <a:folHlink>
        <a:srgbClr val="7F7F7F"/>
      </a:folHlink>
    </a:clrScheme>
    <a:fontScheme name="Retrospect">
      <a:majorFont>
        <a:latin typeface="Univers Condensed"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Univers"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496</TotalTime>
  <Words>1203</Words>
  <Application>Microsoft Macintosh PowerPoint</Application>
  <PresentationFormat>Widescreen</PresentationFormat>
  <Paragraphs>100</Paragraphs>
  <Slides>36</Slides>
  <Notes>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36</vt:i4>
      </vt:variant>
    </vt:vector>
  </HeadingPairs>
  <TitlesOfParts>
    <vt:vector size="44" baseType="lpstr">
      <vt:lpstr>Aptos</vt:lpstr>
      <vt:lpstr>Arial</vt:lpstr>
      <vt:lpstr>Calibri</vt:lpstr>
      <vt:lpstr>Georgia</vt:lpstr>
      <vt:lpstr>Roboto</vt:lpstr>
      <vt:lpstr>Univers</vt:lpstr>
      <vt:lpstr>Univers Condensed</vt:lpstr>
      <vt:lpstr>RetrospectVTI</vt:lpstr>
      <vt:lpstr>Exploring Political Polarization through Reddit </vt:lpstr>
      <vt:lpstr>Table of Contents</vt:lpstr>
      <vt:lpstr>PowerPoint Presentation</vt:lpstr>
      <vt:lpstr>PowerPoint Presentation</vt:lpstr>
      <vt:lpstr>PowerPoint Presentation</vt:lpstr>
      <vt:lpstr>PowerPoint Presentation</vt:lpstr>
      <vt:lpstr>PowerPoint Presentation</vt:lpstr>
      <vt:lpstr>PowerPoint Presentation</vt:lpstr>
      <vt:lpstr>Objectives</vt:lpstr>
      <vt:lpstr>Data Acquisition</vt:lpstr>
      <vt:lpstr>PowerPoint Presentation</vt:lpstr>
      <vt:lpstr>Metadata</vt:lpstr>
      <vt:lpstr>PowerPoint Presentation</vt:lpstr>
      <vt:lpstr>Key Insights 1 : News Sources Analysis</vt:lpstr>
      <vt:lpstr>PowerPoint Presentation</vt:lpstr>
      <vt:lpstr>PowerPoint Presentation</vt:lpstr>
      <vt:lpstr>PowerPoint Presentation</vt:lpstr>
      <vt:lpstr>Key Insights 2 : Word Cloud</vt:lpstr>
      <vt:lpstr>Stopwords we used</vt:lpstr>
      <vt:lpstr>PowerPoint Presentation</vt:lpstr>
      <vt:lpstr>PowerPoint Presentation</vt:lpstr>
      <vt:lpstr>PowerPoint Presentation</vt:lpstr>
      <vt:lpstr>Key Insights 3: Fetching Comments Data</vt:lpstr>
      <vt:lpstr>PowerPoint Presentation</vt:lpstr>
      <vt:lpstr>PowerPoint Presentation</vt:lpstr>
      <vt:lpstr>Comments – Building Classifier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Won2,J (pgt)</dc:creator>
  <cp:lastModifiedBy>Won2,J (pgt)</cp:lastModifiedBy>
  <cp:revision>4</cp:revision>
  <dcterms:created xsi:type="dcterms:W3CDTF">2025-01-20T19:30:11Z</dcterms:created>
  <dcterms:modified xsi:type="dcterms:W3CDTF">2025-01-21T14:57:49Z</dcterms:modified>
</cp:coreProperties>
</file>